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48" r:id="rId1"/>
    <p:sldMasterId id="2147483672" r:id="rId2"/>
    <p:sldMasterId id="2147483679" r:id="rId3"/>
    <p:sldMasterId id="2147483684" r:id="rId4"/>
    <p:sldMasterId id="2147484115" r:id="rId5"/>
  </p:sldMasterIdLst>
  <p:notesMasterIdLst>
    <p:notesMasterId r:id="rId26"/>
  </p:notesMasterIdLst>
  <p:handoutMasterIdLst>
    <p:handoutMasterId r:id="rId27"/>
  </p:handoutMasterIdLst>
  <p:sldIdLst>
    <p:sldId id="559" r:id="rId6"/>
    <p:sldId id="595" r:id="rId7"/>
    <p:sldId id="596" r:id="rId8"/>
    <p:sldId id="573" r:id="rId9"/>
    <p:sldId id="552" r:id="rId10"/>
    <p:sldId id="627" r:id="rId11"/>
    <p:sldId id="628" r:id="rId12"/>
    <p:sldId id="629" r:id="rId13"/>
    <p:sldId id="630" r:id="rId14"/>
    <p:sldId id="640" r:id="rId15"/>
    <p:sldId id="636" r:id="rId16"/>
    <p:sldId id="632" r:id="rId17"/>
    <p:sldId id="633" r:id="rId18"/>
    <p:sldId id="634" r:id="rId19"/>
    <p:sldId id="635" r:id="rId20"/>
    <p:sldId id="639" r:id="rId21"/>
    <p:sldId id="638" r:id="rId22"/>
    <p:sldId id="637" r:id="rId23"/>
    <p:sldId id="587" r:id="rId24"/>
    <p:sldId id="527" r:id="rId25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13">
          <p15:clr>
            <a:srgbClr val="A4A3A4"/>
          </p15:clr>
        </p15:guide>
        <p15:guide id="2" pos="226">
          <p15:clr>
            <a:srgbClr val="A4A3A4"/>
          </p15:clr>
        </p15:guide>
        <p15:guide id="3" orient="horz" pos="4319">
          <p15:clr>
            <a:srgbClr val="A4A3A4"/>
          </p15:clr>
        </p15:guide>
        <p15:guide id="4">
          <p15:clr>
            <a:srgbClr val="A4A3A4"/>
          </p15:clr>
        </p15:guide>
        <p15:guide id="5" pos="5759">
          <p15:clr>
            <a:srgbClr val="A4A3A4"/>
          </p15:clr>
        </p15:guide>
        <p15:guide id="6" pos="136">
          <p15:clr>
            <a:srgbClr val="A4A3A4"/>
          </p15:clr>
        </p15:guide>
        <p15:guide id="7" orient="horz">
          <p15:clr>
            <a:srgbClr val="A4A3A4"/>
          </p15:clr>
        </p15:guide>
        <p15:guide id="8" orient="horz" pos="300">
          <p15:clr>
            <a:srgbClr val="A4A3A4"/>
          </p15:clr>
        </p15:guide>
        <p15:guide id="9" orient="horz" pos="5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607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E7F1ED"/>
    <a:srgbClr val="ECF4E7"/>
    <a:srgbClr val="99ED93"/>
    <a:srgbClr val="83E97B"/>
    <a:srgbClr val="99CCFF"/>
    <a:srgbClr val="CC0066"/>
    <a:srgbClr val="FF0066"/>
    <a:srgbClr val="EEB500"/>
    <a:srgbClr val="00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3979" autoAdjust="0"/>
  </p:normalViewPr>
  <p:slideViewPr>
    <p:cSldViewPr showGuides="1">
      <p:cViewPr varScale="1">
        <p:scale>
          <a:sx n="71" d="100"/>
          <a:sy n="71" d="100"/>
        </p:scale>
        <p:origin x="1230" y="66"/>
      </p:cViewPr>
      <p:guideLst>
        <p:guide orient="horz" pos="913"/>
        <p:guide pos="226"/>
        <p:guide orient="horz" pos="4319"/>
        <p:guide/>
        <p:guide pos="5759"/>
        <p:guide pos="136"/>
        <p:guide orient="horz"/>
        <p:guide orient="horz" pos="300"/>
        <p:guide orient="horz" pos="5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howGuides="1">
      <p:cViewPr varScale="1">
        <p:scale>
          <a:sx n="94" d="100"/>
          <a:sy n="94" d="100"/>
        </p:scale>
        <p:origin x="-3624" y="-102"/>
      </p:cViewPr>
      <p:guideLst>
        <p:guide orient="horz" pos="3127"/>
        <p:guide pos="2141"/>
        <p:guide orient="horz" pos="607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O-Files\Projekte\HM\HM-Daten\C_DatenOutput\A_Vergleich%20der%20Statistiken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WF01-HHB\Projekte\HM\HM-Daten\B_SektorModelle\01_S&#228;geindustrie\01_S&#228;geindustri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WF01-HHB\Projekte\HM\HM-Daten\B_SektorModelle\05_Privathaushalte\05_Privathaushalte_Energetisc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isputation\Grafike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07315000642894"/>
          <c:y val="1.831763415359882E-2"/>
          <c:w val="0.8412642065306718"/>
          <c:h val="0.80440522595810704"/>
        </c:manualLayout>
      </c:layout>
      <c:lineChart>
        <c:grouping val="standard"/>
        <c:varyColors val="0"/>
        <c:ser>
          <c:idx val="1"/>
          <c:order val="0"/>
          <c:tx>
            <c:v>Amtliche Statistik</c:v>
          </c:tx>
          <c:spPr>
            <a:ln w="31750">
              <a:solidFill>
                <a:srgbClr val="C00000"/>
              </a:solidFill>
              <a:prstDash val="sysDash"/>
            </a:ln>
          </c:spPr>
          <c:marker>
            <c:spPr>
              <a:ln w="15875">
                <a:solidFill>
                  <a:schemeClr val="tx1"/>
                </a:solidFill>
              </a:ln>
            </c:spPr>
          </c:marker>
          <c:cat>
            <c:numRef>
              <c:f>'Einschlag gesamt'!$B$9:$B$29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'Einschlag gesamt'!$D$9:$D$29</c:f>
              <c:numCache>
                <c:formatCode>0.0</c:formatCode>
                <c:ptCount val="21"/>
                <c:pt idx="0">
                  <c:v>33.794000000000011</c:v>
                </c:pt>
                <c:pt idx="1">
                  <c:v>37.010999999999996</c:v>
                </c:pt>
                <c:pt idx="2">
                  <c:v>38.204000000000001</c:v>
                </c:pt>
                <c:pt idx="3">
                  <c:v>35.254000000000005</c:v>
                </c:pt>
                <c:pt idx="4">
                  <c:v>37.630000000000003</c:v>
                </c:pt>
                <c:pt idx="5">
                  <c:v>53.710210000000004</c:v>
                </c:pt>
                <c:pt idx="6">
                  <c:v>39.482016000000002</c:v>
                </c:pt>
                <c:pt idx="7">
                  <c:v>42.379928</c:v>
                </c:pt>
                <c:pt idx="8">
                  <c:v>51.182000000000002</c:v>
                </c:pt>
                <c:pt idx="9">
                  <c:v>54.505000000000003</c:v>
                </c:pt>
                <c:pt idx="10">
                  <c:v>56.946000000000005</c:v>
                </c:pt>
                <c:pt idx="11">
                  <c:v>62.290074000000011</c:v>
                </c:pt>
                <c:pt idx="12">
                  <c:v>76.728075999999987</c:v>
                </c:pt>
                <c:pt idx="13">
                  <c:v>55.366973000000002</c:v>
                </c:pt>
                <c:pt idx="14">
                  <c:v>48.073267999999999</c:v>
                </c:pt>
                <c:pt idx="15">
                  <c:v>54.418356573889248</c:v>
                </c:pt>
                <c:pt idx="16">
                  <c:v>56.141575231534141</c:v>
                </c:pt>
                <c:pt idx="17">
                  <c:v>52.338131690000004</c:v>
                </c:pt>
                <c:pt idx="18">
                  <c:v>53.207428469437097</c:v>
                </c:pt>
                <c:pt idx="19">
                  <c:v>54.356180999999999</c:v>
                </c:pt>
                <c:pt idx="20">
                  <c:v>56.457246999999988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A17-4BB6-A83F-0ADE4EA50664}"/>
            </c:ext>
          </c:extLst>
        </c:ser>
        <c:ser>
          <c:idx val="0"/>
          <c:order val="1"/>
          <c:tx>
            <c:v>Dritte Bundeswaldinventur</c:v>
          </c:tx>
          <c:spPr>
            <a:ln w="3175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numRef>
              <c:f>'Einschlag gesamt'!$B$9:$B$29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'Einschlag gesamt'!$P$9:$P$29</c:f>
              <c:numCache>
                <c:formatCode>General</c:formatCode>
                <c:ptCount val="21"/>
                <c:pt idx="8" formatCode="0.0">
                  <c:v>75.7</c:v>
                </c:pt>
                <c:pt idx="9" formatCode="0.0">
                  <c:v>75.7</c:v>
                </c:pt>
                <c:pt idx="10" formatCode="0.0">
                  <c:v>75.7</c:v>
                </c:pt>
                <c:pt idx="11" formatCode="0.0">
                  <c:v>75.7</c:v>
                </c:pt>
                <c:pt idx="12" formatCode="0.0">
                  <c:v>75.7</c:v>
                </c:pt>
                <c:pt idx="13" formatCode="0.0">
                  <c:v>75.7</c:v>
                </c:pt>
                <c:pt idx="14" formatCode="0.0">
                  <c:v>75.7</c:v>
                </c:pt>
                <c:pt idx="15" formatCode="0.0">
                  <c:v>75.7</c:v>
                </c:pt>
                <c:pt idx="16" formatCode="0.0">
                  <c:v>75.7</c:v>
                </c:pt>
                <c:pt idx="17" formatCode="0.0">
                  <c:v>75.7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A17-4BB6-A83F-0ADE4EA50664}"/>
            </c:ext>
          </c:extLst>
        </c:ser>
        <c:ser>
          <c:idx val="2"/>
          <c:order val="2"/>
          <c:tx>
            <c:v>Mittel Amtliche Statistik</c:v>
          </c:tx>
          <c:spPr>
            <a:ln w="31750">
              <a:solidFill>
                <a:srgbClr val="C00000"/>
              </a:solidFill>
            </a:ln>
          </c:spPr>
          <c:marker>
            <c:symbol val="none"/>
          </c:marker>
          <c:val>
            <c:numRef>
              <c:f>'Einschlag gesamt'!$AA$9:$AA$29</c:f>
              <c:numCache>
                <c:formatCode>General</c:formatCode>
                <c:ptCount val="21"/>
                <c:pt idx="8" formatCode="0.0">
                  <c:v>56.798945449542337</c:v>
                </c:pt>
                <c:pt idx="9" formatCode="0.0">
                  <c:v>56.798945449542337</c:v>
                </c:pt>
                <c:pt idx="10" formatCode="0.0">
                  <c:v>56.798945449542337</c:v>
                </c:pt>
                <c:pt idx="11" formatCode="0.0">
                  <c:v>56.798945449542337</c:v>
                </c:pt>
                <c:pt idx="12" formatCode="0.0">
                  <c:v>56.798945449542337</c:v>
                </c:pt>
                <c:pt idx="13" formatCode="0.0">
                  <c:v>56.798945449542337</c:v>
                </c:pt>
                <c:pt idx="14" formatCode="0.0">
                  <c:v>56.798945449542337</c:v>
                </c:pt>
                <c:pt idx="15" formatCode="0.0">
                  <c:v>56.798945449542337</c:v>
                </c:pt>
                <c:pt idx="16" formatCode="0.0">
                  <c:v>56.798945449542337</c:v>
                </c:pt>
                <c:pt idx="17" formatCode="0.0">
                  <c:v>56.798945449542337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A17-4BB6-A83F-0ADE4EA506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7339408"/>
        <c:axId val="327335096"/>
      </c:lineChart>
      <c:catAx>
        <c:axId val="32733940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uk-UA" dirty="0" smtClean="0"/>
                  <a:t>роки</a:t>
                </a:r>
                <a:endParaRPr lang="de-DE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0" vert="horz"/>
          <a:lstStyle/>
          <a:p>
            <a:pPr>
              <a:defRPr/>
            </a:pPr>
            <a:endParaRPr lang="uk-UA"/>
          </a:p>
        </c:txPr>
        <c:crossAx val="327335096"/>
        <c:crosses val="autoZero"/>
        <c:auto val="1"/>
        <c:lblAlgn val="ctr"/>
        <c:lblOffset val="100"/>
        <c:tickMarkSkip val="1"/>
        <c:noMultiLvlLbl val="0"/>
      </c:catAx>
      <c:valAx>
        <c:axId val="327335096"/>
        <c:scaling>
          <c:orientation val="minMax"/>
          <c:max val="80"/>
          <c:min val="3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uk-UA" dirty="0" smtClean="0"/>
                  <a:t>Заготівля деревини</a:t>
                </a:r>
                <a:r>
                  <a:rPr lang="de-DE" dirty="0" smtClean="0"/>
                  <a:t> [</a:t>
                </a:r>
                <a:r>
                  <a:rPr lang="uk-UA" dirty="0" smtClean="0"/>
                  <a:t>млн</a:t>
                </a:r>
                <a:r>
                  <a:rPr lang="de-DE" dirty="0" smtClean="0"/>
                  <a:t>. </a:t>
                </a:r>
                <a:r>
                  <a:rPr lang="uk-UA" dirty="0" smtClean="0"/>
                  <a:t>м</a:t>
                </a:r>
                <a:r>
                  <a:rPr lang="de-DE" dirty="0" smtClean="0"/>
                  <a:t>³</a:t>
                </a:r>
                <a:r>
                  <a:rPr lang="de-DE" dirty="0"/>
                  <a:t>]</a:t>
                </a:r>
              </a:p>
            </c:rich>
          </c:tx>
          <c:overlay val="0"/>
        </c:title>
        <c:numFmt formatCode="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uk-UA"/>
          </a:p>
        </c:txPr>
        <c:crossAx val="327339408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6325602966284718"/>
          <c:y val="0.56190479235320789"/>
          <c:w val="0.5055662626691787"/>
          <c:h val="0.25708454456299418"/>
        </c:manualLayout>
      </c:layout>
      <c:overlay val="1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 smtClean="0"/>
              <a:t>Використання</a:t>
            </a:r>
            <a:r>
              <a:rPr lang="uk-UA" baseline="0" dirty="0" smtClean="0"/>
              <a:t> сировинної деревини у млн</a:t>
            </a:r>
            <a:r>
              <a:rPr lang="de-DE" dirty="0" smtClean="0"/>
              <a:t>. </a:t>
            </a:r>
            <a:r>
              <a:rPr lang="uk-UA" dirty="0" smtClean="0"/>
              <a:t>м</a:t>
            </a:r>
            <a:r>
              <a:rPr lang="de-DE" dirty="0" smtClean="0"/>
              <a:t>³ </a:t>
            </a:r>
            <a:r>
              <a:rPr lang="uk-UA" dirty="0" smtClean="0"/>
              <a:t>у лісопильній промисловості</a:t>
            </a:r>
            <a:r>
              <a:rPr lang="de-DE" baseline="0" dirty="0" smtClean="0"/>
              <a:t> </a:t>
            </a:r>
            <a:r>
              <a:rPr lang="de-DE" baseline="0" dirty="0"/>
              <a:t>(NH)</a:t>
            </a:r>
            <a:endParaRPr lang="de-D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'NH-Modell'!$C$6:$C$29</c:f>
              <c:numCache>
                <c:formatCode>General</c:formatCod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numCache>
            </c:numRef>
          </c:cat>
          <c:val>
            <c:numRef>
              <c:f>'NH-Modell'!$Y$6:$Y$29</c:f>
              <c:numCache>
                <c:formatCode>#,##0.000</c:formatCode>
                <c:ptCount val="24"/>
                <c:pt idx="0">
                  <c:v>25.474999999999994</c:v>
                </c:pt>
                <c:pt idx="1">
                  <c:v>25.914163630932197</c:v>
                </c:pt>
                <c:pt idx="2">
                  <c:v>26.440004248092738</c:v>
                </c:pt>
                <c:pt idx="3">
                  <c:v>26.29881285281061</c:v>
                </c:pt>
                <c:pt idx="4">
                  <c:v>27.241422603429196</c:v>
                </c:pt>
                <c:pt idx="5">
                  <c:v>27.093933345340549</c:v>
                </c:pt>
                <c:pt idx="6">
                  <c:v>27.405131389999649</c:v>
                </c:pt>
                <c:pt idx="7">
                  <c:v>27.887652000000003</c:v>
                </c:pt>
                <c:pt idx="8">
                  <c:v>28.538023869726072</c:v>
                </c:pt>
                <c:pt idx="9">
                  <c:v>31.752030395125782</c:v>
                </c:pt>
                <c:pt idx="10">
                  <c:v>34.456000000000003</c:v>
                </c:pt>
                <c:pt idx="11">
                  <c:v>37.964597564796215</c:v>
                </c:pt>
                <c:pt idx="12">
                  <c:v>39.271909258482012</c:v>
                </c:pt>
                <c:pt idx="13">
                  <c:v>36.32085164623787</c:v>
                </c:pt>
                <c:pt idx="14">
                  <c:v>32.486253134834783</c:v>
                </c:pt>
                <c:pt idx="15">
                  <c:v>34.984843999999988</c:v>
                </c:pt>
                <c:pt idx="16">
                  <c:v>36.226071360794869</c:v>
                </c:pt>
                <c:pt idx="17">
                  <c:v>33.451334077543116</c:v>
                </c:pt>
                <c:pt idx="18">
                  <c:v>34.107337717078359</c:v>
                </c:pt>
                <c:pt idx="19">
                  <c:v>34.711918408435629</c:v>
                </c:pt>
                <c:pt idx="20">
                  <c:v>33.664000000000001</c:v>
                </c:pt>
                <c:pt idx="21">
                  <c:v>33.41174505730244</c:v>
                </c:pt>
                <c:pt idx="22">
                  <c:v>34.183643371331627</c:v>
                </c:pt>
                <c:pt idx="23">
                  <c:v>33.965263036152187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FB-431A-B107-C66EA7DD9D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7336664"/>
        <c:axId val="327336272"/>
      </c:barChart>
      <c:catAx>
        <c:axId val="327336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27336272"/>
        <c:crosses val="autoZero"/>
        <c:auto val="1"/>
        <c:lblAlgn val="ctr"/>
        <c:lblOffset val="100"/>
        <c:noMultiLvlLbl val="0"/>
      </c:catAx>
      <c:valAx>
        <c:axId val="327336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27336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 smtClean="0"/>
              <a:t>Використання</a:t>
            </a:r>
            <a:r>
              <a:rPr lang="uk-UA" baseline="0" dirty="0" smtClean="0"/>
              <a:t> сировинної деревини у млн</a:t>
            </a:r>
            <a:r>
              <a:rPr lang="de-DE" baseline="0" dirty="0" smtClean="0"/>
              <a:t>. </a:t>
            </a:r>
            <a:r>
              <a:rPr lang="uk-UA" baseline="0" dirty="0" smtClean="0"/>
              <a:t>м</a:t>
            </a:r>
            <a:r>
              <a:rPr lang="de-DE" baseline="0" dirty="0" smtClean="0"/>
              <a:t>³ </a:t>
            </a:r>
            <a:r>
              <a:rPr lang="uk-UA" baseline="0" dirty="0" smtClean="0"/>
              <a:t>у приватних домогосподарствах</a:t>
            </a:r>
            <a:endParaRPr lang="de-D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Modell!$B$5:$B$29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cat>
          <c:val>
            <c:numRef>
              <c:f>Modell!$U$5:$U$29</c:f>
              <c:numCache>
                <c:formatCode>#,##0.000</c:formatCode>
                <c:ptCount val="25"/>
                <c:pt idx="0">
                  <c:v>6.7902199970083315</c:v>
                </c:pt>
                <c:pt idx="1">
                  <c:v>7.054276879060235</c:v>
                </c:pt>
                <c:pt idx="2">
                  <c:v>10.552883888114522</c:v>
                </c:pt>
                <c:pt idx="3">
                  <c:v>7.6807120300863341</c:v>
                </c:pt>
                <c:pt idx="4">
                  <c:v>6.6084540322506307</c:v>
                </c:pt>
                <c:pt idx="5">
                  <c:v>5.7877695069896582</c:v>
                </c:pt>
                <c:pt idx="6">
                  <c:v>7.5201254556428978</c:v>
                </c:pt>
                <c:pt idx="7">
                  <c:v>11.774241132336368</c:v>
                </c:pt>
                <c:pt idx="8">
                  <c:v>8.4052262584823847</c:v>
                </c:pt>
                <c:pt idx="9">
                  <c:v>11.248394625022648</c:v>
                </c:pt>
                <c:pt idx="10">
                  <c:v>12.416493914139629</c:v>
                </c:pt>
                <c:pt idx="11">
                  <c:v>14.245763395682271</c:v>
                </c:pt>
                <c:pt idx="12">
                  <c:v>16.549639354491283</c:v>
                </c:pt>
                <c:pt idx="13">
                  <c:v>16.767123287671225</c:v>
                </c:pt>
                <c:pt idx="14">
                  <c:v>20.282498774342187</c:v>
                </c:pt>
                <c:pt idx="15">
                  <c:v>18.084338819787177</c:v>
                </c:pt>
                <c:pt idx="16">
                  <c:v>21.929155543189417</c:v>
                </c:pt>
                <c:pt idx="17">
                  <c:v>19.384267163255977</c:v>
                </c:pt>
                <c:pt idx="18">
                  <c:v>22.877072889680328</c:v>
                </c:pt>
                <c:pt idx="19">
                  <c:v>23.487878675716296</c:v>
                </c:pt>
                <c:pt idx="20">
                  <c:v>18.406911770766907</c:v>
                </c:pt>
                <c:pt idx="21">
                  <c:v>18.385908567639262</c:v>
                </c:pt>
                <c:pt idx="22">
                  <c:v>16.918410843891266</c:v>
                </c:pt>
                <c:pt idx="23">
                  <c:v>17.366838922513406</c:v>
                </c:pt>
                <c:pt idx="24">
                  <c:v>16.78783224919637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37-41D1-91B5-3FA15FC1C5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2009776"/>
        <c:axId val="352015264"/>
      </c:barChart>
      <c:catAx>
        <c:axId val="3520097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 dirty="0" smtClean="0"/>
                  <a:t>рік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52015264"/>
        <c:crosses val="autoZero"/>
        <c:auto val="1"/>
        <c:lblAlgn val="ctr"/>
        <c:lblOffset val="100"/>
        <c:noMultiLvlLbl val="0"/>
      </c:catAx>
      <c:valAx>
        <c:axId val="35201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5200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depthPercent val="22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983407152230973"/>
          <c:y val="2.4186984119280459E-2"/>
          <c:w val="0.74926029209148548"/>
          <c:h val="0.7924146250992327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Tabelle2!$H$2</c:f>
              <c:strCache>
                <c:ptCount val="1"/>
                <c:pt idx="0">
                  <c:v>Pulp industry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Tabelle2!$B$3:$B$21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Tabelle2!$H$3:$H$21</c:f>
              <c:numCache>
                <c:formatCode>0.0</c:formatCode>
                <c:ptCount val="19"/>
                <c:pt idx="0">
                  <c:v>4.9260000000000002</c:v>
                </c:pt>
                <c:pt idx="1">
                  <c:v>3.1829999999999998</c:v>
                </c:pt>
                <c:pt idx="2">
                  <c:v>3.5189999999999997</c:v>
                </c:pt>
                <c:pt idx="3">
                  <c:v>3.6019999999999999</c:v>
                </c:pt>
                <c:pt idx="4">
                  <c:v>3.4949999999999997</c:v>
                </c:pt>
                <c:pt idx="5">
                  <c:v>4.2160000000000002</c:v>
                </c:pt>
                <c:pt idx="6">
                  <c:v>4.0010000000000003</c:v>
                </c:pt>
                <c:pt idx="7">
                  <c:v>4.2050000000000001</c:v>
                </c:pt>
                <c:pt idx="8">
                  <c:v>4.4306179999999999</c:v>
                </c:pt>
                <c:pt idx="9">
                  <c:v>5.2027750000000008</c:v>
                </c:pt>
                <c:pt idx="10">
                  <c:v>6.5854119999999989</c:v>
                </c:pt>
                <c:pt idx="11">
                  <c:v>6.8695909999999989</c:v>
                </c:pt>
                <c:pt idx="12">
                  <c:v>6.4773660000000008</c:v>
                </c:pt>
                <c:pt idx="13">
                  <c:v>6.2516119999999997</c:v>
                </c:pt>
                <c:pt idx="14">
                  <c:v>6.1692260000000001</c:v>
                </c:pt>
                <c:pt idx="15">
                  <c:v>6.780405</c:v>
                </c:pt>
                <c:pt idx="16">
                  <c:v>6.5859290000000001</c:v>
                </c:pt>
                <c:pt idx="17">
                  <c:v>6.4917940000000005</c:v>
                </c:pt>
                <c:pt idx="18">
                  <c:v>6.3260509999999988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A7-4DD6-8451-836045648BC6}"/>
            </c:ext>
          </c:extLst>
        </c:ser>
        <c:ser>
          <c:idx val="1"/>
          <c:order val="1"/>
          <c:tx>
            <c:strRef>
              <c:f>Tabelle2!$I$2</c:f>
              <c:strCache>
                <c:ptCount val="1"/>
                <c:pt idx="0">
                  <c:v>Wood-based panel industry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Tabelle2!$B$3:$B$21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Tabelle2!$I$3:$I$21</c:f>
              <c:numCache>
                <c:formatCode>0.0</c:formatCode>
                <c:ptCount val="19"/>
                <c:pt idx="0">
                  <c:v>4.5906494665690483</c:v>
                </c:pt>
                <c:pt idx="1">
                  <c:v>4.7654410447624862</c:v>
                </c:pt>
                <c:pt idx="2">
                  <c:v>5.6410174272466795</c:v>
                </c:pt>
                <c:pt idx="3">
                  <c:v>5.9447406059816918</c:v>
                </c:pt>
                <c:pt idx="4">
                  <c:v>5.904439863418216</c:v>
                </c:pt>
                <c:pt idx="5">
                  <c:v>6.2447671738782917</c:v>
                </c:pt>
                <c:pt idx="6">
                  <c:v>6.8868758016201985</c:v>
                </c:pt>
                <c:pt idx="7">
                  <c:v>7.6487917271205088</c:v>
                </c:pt>
                <c:pt idx="8">
                  <c:v>8.8971887785881503</c:v>
                </c:pt>
                <c:pt idx="9">
                  <c:v>8.4845442924944088</c:v>
                </c:pt>
                <c:pt idx="10">
                  <c:v>9.0768401832357348</c:v>
                </c:pt>
                <c:pt idx="11">
                  <c:v>9.7842919156935757</c:v>
                </c:pt>
                <c:pt idx="12">
                  <c:v>9.5028702224497721</c:v>
                </c:pt>
                <c:pt idx="13">
                  <c:v>8.2150964058652338</c:v>
                </c:pt>
                <c:pt idx="14">
                  <c:v>8.7462316827778572</c:v>
                </c:pt>
                <c:pt idx="15">
                  <c:v>8.9407867137112902</c:v>
                </c:pt>
                <c:pt idx="16">
                  <c:v>8.3114618571326826</c:v>
                </c:pt>
                <c:pt idx="17">
                  <c:v>8.5856845460561804</c:v>
                </c:pt>
                <c:pt idx="18">
                  <c:v>8.4767312133419921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3A7-4DD6-8451-836045648BC6}"/>
            </c:ext>
          </c:extLst>
        </c:ser>
        <c:ser>
          <c:idx val="2"/>
          <c:order val="2"/>
          <c:tx>
            <c:strRef>
              <c:f>Tabelle2!$J$2</c:f>
              <c:strCache>
                <c:ptCount val="1"/>
                <c:pt idx="0">
                  <c:v>Private households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Tabelle2!$B$3:$B$21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Tabelle2!$J$3:$J$21</c:f>
              <c:numCache>
                <c:formatCode>0.0</c:formatCode>
                <c:ptCount val="19"/>
                <c:pt idx="0">
                  <c:v>7.5741086634944557</c:v>
                </c:pt>
                <c:pt idx="1">
                  <c:v>11.276985177836519</c:v>
                </c:pt>
                <c:pt idx="2">
                  <c:v>8.1689543936832703</c:v>
                </c:pt>
                <c:pt idx="3">
                  <c:v>6.9953318070171351</c:v>
                </c:pt>
                <c:pt idx="4">
                  <c:v>6.0976633923020023</c:v>
                </c:pt>
                <c:pt idx="5">
                  <c:v>7.8424620035856227</c:v>
                </c:pt>
                <c:pt idx="6">
                  <c:v>12.23358679885467</c:v>
                </c:pt>
                <c:pt idx="7">
                  <c:v>8.6848125374972422</c:v>
                </c:pt>
                <c:pt idx="8">
                  <c:v>11.475233134189917</c:v>
                </c:pt>
                <c:pt idx="9">
                  <c:v>12.551495329835301</c:v>
                </c:pt>
                <c:pt idx="10">
                  <c:v>14.251611760775143</c:v>
                </c:pt>
                <c:pt idx="11">
                  <c:v>16.895427857950686</c:v>
                </c:pt>
                <c:pt idx="12">
                  <c:v>16.767123287671225</c:v>
                </c:pt>
                <c:pt idx="13">
                  <c:v>20.639546786867339</c:v>
                </c:pt>
                <c:pt idx="14">
                  <c:v>17.995108900574891</c:v>
                </c:pt>
                <c:pt idx="15">
                  <c:v>21.929155543189417</c:v>
                </c:pt>
                <c:pt idx="16">
                  <c:v>18.904664988757826</c:v>
                </c:pt>
                <c:pt idx="17">
                  <c:v>22.356881272550943</c:v>
                </c:pt>
                <c:pt idx="18">
                  <c:v>23.00187938967796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3A7-4DD6-8451-836045648BC6}"/>
            </c:ext>
          </c:extLst>
        </c:ser>
        <c:ser>
          <c:idx val="3"/>
          <c:order val="3"/>
          <c:tx>
            <c:strRef>
              <c:f>Tabelle2!$K$2</c:f>
              <c:strCache>
                <c:ptCount val="1"/>
                <c:pt idx="0">
                  <c:v>Sawmill industry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numRef>
              <c:f>Tabelle2!$B$3:$B$21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Tabelle2!$K$3:$K$21</c:f>
              <c:numCache>
                <c:formatCode>0.0</c:formatCode>
                <c:ptCount val="19"/>
                <c:pt idx="0">
                  <c:v>29.358999999999995</c:v>
                </c:pt>
                <c:pt idx="1">
                  <c:v>29.390653361521046</c:v>
                </c:pt>
                <c:pt idx="2">
                  <c:v>29.827874139850625</c:v>
                </c:pt>
                <c:pt idx="3">
                  <c:v>30.023599917700981</c:v>
                </c:pt>
                <c:pt idx="4">
                  <c:v>31.262955287252531</c:v>
                </c:pt>
                <c:pt idx="5">
                  <c:v>31.364270795886519</c:v>
                </c:pt>
                <c:pt idx="6">
                  <c:v>31.641669291655749</c:v>
                </c:pt>
                <c:pt idx="7">
                  <c:v>30.768241999999994</c:v>
                </c:pt>
                <c:pt idx="8">
                  <c:v>31.840030279944884</c:v>
                </c:pt>
                <c:pt idx="9">
                  <c:v>35.053108868776711</c:v>
                </c:pt>
                <c:pt idx="10">
                  <c:v>37.234000000000009</c:v>
                </c:pt>
                <c:pt idx="11">
                  <c:v>41.239559954864788</c:v>
                </c:pt>
                <c:pt idx="12">
                  <c:v>42.12418445042249</c:v>
                </c:pt>
                <c:pt idx="13">
                  <c:v>38.861373683507871</c:v>
                </c:pt>
                <c:pt idx="14">
                  <c:v>34.154147450932697</c:v>
                </c:pt>
                <c:pt idx="15">
                  <c:v>37.273605000000003</c:v>
                </c:pt>
                <c:pt idx="16">
                  <c:v>37.909044065867207</c:v>
                </c:pt>
                <c:pt idx="17">
                  <c:v>35.013884022796837</c:v>
                </c:pt>
                <c:pt idx="18">
                  <c:v>35.512309963347199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3A7-4DD6-8451-836045648B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2012912"/>
        <c:axId val="352011736"/>
        <c:axId val="327376952"/>
      </c:bar3DChart>
      <c:catAx>
        <c:axId val="35201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52011736"/>
        <c:crosses val="autoZero"/>
        <c:auto val="1"/>
        <c:lblAlgn val="ctr"/>
        <c:lblOffset val="100"/>
        <c:noMultiLvlLbl val="0"/>
      </c:catAx>
      <c:valAx>
        <c:axId val="352011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 sz="1400" dirty="0" smtClean="0"/>
                  <a:t>Використання сировинної</a:t>
                </a:r>
                <a:r>
                  <a:rPr lang="uk-UA" sz="1400" baseline="0" dirty="0" smtClean="0"/>
                  <a:t> деревини у млн</a:t>
                </a:r>
                <a:r>
                  <a:rPr lang="de-DE" sz="1400" baseline="0" dirty="0" smtClean="0"/>
                  <a:t>. </a:t>
                </a:r>
                <a:r>
                  <a:rPr lang="uk-UA" sz="1400" baseline="0" dirty="0" smtClean="0"/>
                  <a:t>м</a:t>
                </a:r>
                <a:r>
                  <a:rPr lang="de-DE" sz="1400" baseline="0" dirty="0" smtClean="0"/>
                  <a:t>³</a:t>
                </a:r>
                <a:endParaRPr lang="de-DE" sz="1400" dirty="0"/>
              </a:p>
            </c:rich>
          </c:tx>
          <c:layout>
            <c:manualLayout>
              <c:xMode val="edge"/>
              <c:yMode val="edge"/>
              <c:x val="0.11679911821438413"/>
              <c:y val="8.101021621490446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0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52012912"/>
        <c:crosses val="autoZero"/>
        <c:crossBetween val="between"/>
      </c:valAx>
      <c:serAx>
        <c:axId val="327376952"/>
        <c:scaling>
          <c:orientation val="minMax"/>
        </c:scaling>
        <c:delete val="1"/>
        <c:axPos val="b"/>
        <c:majorTickMark val="out"/>
        <c:minorTickMark val="none"/>
        <c:tickLblPos val="nextTo"/>
        <c:crossAx val="352011736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uk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874250355883151"/>
          <c:y val="1.8317634153598817E-2"/>
          <c:w val="0.86846279354467693"/>
          <c:h val="0.84247047799228159"/>
        </c:manualLayout>
      </c:layout>
      <c:lineChart>
        <c:grouping val="standard"/>
        <c:varyColors val="0"/>
        <c:ser>
          <c:idx val="1"/>
          <c:order val="0"/>
          <c:tx>
            <c:v>Amtliche Statistik</c:v>
          </c:tx>
          <c:spPr>
            <a:ln>
              <a:prstDash val="sysDash"/>
            </a:ln>
          </c:spPr>
          <c:marker>
            <c:spPr>
              <a:ln w="15875">
                <a:solidFill>
                  <a:schemeClr val="tx1"/>
                </a:solidFill>
              </a:ln>
            </c:spPr>
          </c:marker>
          <c:cat>
            <c:numRef>
              <c:f>'Einschlag gesamt'!$B$14:$B$32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'Einschlag gesamt'!$D$14:$D$32</c:f>
              <c:numCache>
                <c:formatCode>0.0</c:formatCode>
                <c:ptCount val="19"/>
                <c:pt idx="0">
                  <c:v>53.710210000000004</c:v>
                </c:pt>
                <c:pt idx="1">
                  <c:v>39.482016000000002</c:v>
                </c:pt>
                <c:pt idx="2">
                  <c:v>42.379928</c:v>
                </c:pt>
                <c:pt idx="3">
                  <c:v>51.182000000000002</c:v>
                </c:pt>
                <c:pt idx="4">
                  <c:v>54.505000000000003</c:v>
                </c:pt>
                <c:pt idx="5">
                  <c:v>56.946000000000005</c:v>
                </c:pt>
                <c:pt idx="6">
                  <c:v>62.290074000000011</c:v>
                </c:pt>
                <c:pt idx="7">
                  <c:v>76.728075999999987</c:v>
                </c:pt>
                <c:pt idx="8">
                  <c:v>55.366973000000002</c:v>
                </c:pt>
                <c:pt idx="9">
                  <c:v>48.073267999999999</c:v>
                </c:pt>
                <c:pt idx="10">
                  <c:v>54.418356573889248</c:v>
                </c:pt>
                <c:pt idx="11">
                  <c:v>56.141575231534141</c:v>
                </c:pt>
                <c:pt idx="12">
                  <c:v>52.338131690000004</c:v>
                </c:pt>
                <c:pt idx="13">
                  <c:v>53.207428469437097</c:v>
                </c:pt>
                <c:pt idx="14">
                  <c:v>54.356180999999999</c:v>
                </c:pt>
                <c:pt idx="15">
                  <c:v>55.612742035000011</c:v>
                </c:pt>
                <c:pt idx="16">
                  <c:v>52.193700000000007</c:v>
                </c:pt>
                <c:pt idx="17">
                  <c:v>53.490700000000004</c:v>
                </c:pt>
                <c:pt idx="18">
                  <c:v>63.55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6C2-42FB-88F3-CD5C053E4848}"/>
            </c:ext>
          </c:extLst>
        </c:ser>
        <c:ser>
          <c:idx val="3"/>
          <c:order val="1"/>
          <c:tx>
            <c:v>Thünen-Einschlagsrückrechnung</c:v>
          </c:tx>
          <c:spPr>
            <a:ln>
              <a:solidFill>
                <a:srgbClr val="00B0F0"/>
              </a:solidFill>
              <a:prstDash val="dash"/>
            </a:ln>
          </c:spPr>
          <c:marker>
            <c:symbol val="circle"/>
            <c:size val="9"/>
            <c:spPr>
              <a:solidFill>
                <a:srgbClr val="00B0F0"/>
              </a:solidFill>
              <a:ln w="15875">
                <a:solidFill>
                  <a:schemeClr val="tx1"/>
                </a:solidFill>
              </a:ln>
            </c:spPr>
          </c:marker>
          <c:cat>
            <c:numRef>
              <c:f>'Einschlag gesamt'!$B$14:$B$32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'Einschlag gesamt'!$AB$14:$AB$32</c:f>
              <c:numCache>
                <c:formatCode>0.0</c:formatCode>
                <c:ptCount val="19"/>
                <c:pt idx="0">
                  <c:v>61.896171377032644</c:v>
                </c:pt>
                <c:pt idx="1">
                  <c:v>56.479264723231552</c:v>
                </c:pt>
                <c:pt idx="2">
                  <c:v>53.314458335365245</c:v>
                </c:pt>
                <c:pt idx="3">
                  <c:v>60.693869599891649</c:v>
                </c:pt>
                <c:pt idx="4">
                  <c:v>67.171638367043968</c:v>
                </c:pt>
                <c:pt idx="5">
                  <c:v>75.157660030474915</c:v>
                </c:pt>
                <c:pt idx="6">
                  <c:v>78.88872862827688</c:v>
                </c:pt>
                <c:pt idx="7">
                  <c:v>93.181755456316012</c:v>
                </c:pt>
                <c:pt idx="8">
                  <c:v>74.983943718260122</c:v>
                </c:pt>
                <c:pt idx="9">
                  <c:v>63.643699456315545</c:v>
                </c:pt>
                <c:pt idx="10">
                  <c:v>74.420340953970168</c:v>
                </c:pt>
                <c:pt idx="11">
                  <c:v>75.293559751589513</c:v>
                </c:pt>
                <c:pt idx="12">
                  <c:v>74.058945569980651</c:v>
                </c:pt>
                <c:pt idx="13">
                  <c:v>72.553010435080353</c:v>
                </c:pt>
                <c:pt idx="14">
                  <c:v>68.644849277941773</c:v>
                </c:pt>
                <c:pt idx="15">
                  <c:v>69.843083468736253</c:v>
                </c:pt>
                <c:pt idx="16">
                  <c:v>67.4015372773721</c:v>
                </c:pt>
                <c:pt idx="17">
                  <c:v>67.029075410395109</c:v>
                </c:pt>
                <c:pt idx="18">
                  <c:v>73.6801269979496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6C2-42FB-88F3-CD5C053E4848}"/>
            </c:ext>
          </c:extLst>
        </c:ser>
        <c:ser>
          <c:idx val="0"/>
          <c:order val="2"/>
          <c:tx>
            <c:v>Dritte Bundeswaldinventur</c:v>
          </c:tx>
          <c:spPr>
            <a:ln w="28575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numRef>
              <c:f>'Einschlag gesamt'!$B$14:$B$32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'Einschlag gesamt'!$P$14:$P$32</c:f>
              <c:numCache>
                <c:formatCode>General</c:formatCode>
                <c:ptCount val="19"/>
                <c:pt idx="3" formatCode="0.0">
                  <c:v>75.7</c:v>
                </c:pt>
                <c:pt idx="4" formatCode="0.0">
                  <c:v>75.7</c:v>
                </c:pt>
                <c:pt idx="5" formatCode="0.0">
                  <c:v>75.7</c:v>
                </c:pt>
                <c:pt idx="6" formatCode="0.0">
                  <c:v>75.7</c:v>
                </c:pt>
                <c:pt idx="7" formatCode="0.0">
                  <c:v>75.7</c:v>
                </c:pt>
                <c:pt idx="8" formatCode="0.0">
                  <c:v>75.7</c:v>
                </c:pt>
                <c:pt idx="9" formatCode="0.0">
                  <c:v>75.7</c:v>
                </c:pt>
                <c:pt idx="10" formatCode="0.0">
                  <c:v>75.7</c:v>
                </c:pt>
                <c:pt idx="11" formatCode="0.0">
                  <c:v>75.7</c:v>
                </c:pt>
                <c:pt idx="12" formatCode="0.0">
                  <c:v>75.7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6C2-42FB-88F3-CD5C053E48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1909720"/>
        <c:axId val="431911288"/>
      </c:lineChart>
      <c:catAx>
        <c:axId val="43190972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uk-UA" dirty="0" smtClean="0"/>
                  <a:t>рік</a:t>
                </a:r>
                <a:endParaRPr lang="de-DE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0" vert="horz"/>
          <a:lstStyle/>
          <a:p>
            <a:pPr>
              <a:defRPr sz="12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  <c:crossAx val="431911288"/>
        <c:crosses val="autoZero"/>
        <c:auto val="1"/>
        <c:lblAlgn val="ctr"/>
        <c:lblOffset val="100"/>
        <c:tickMarkSkip val="1"/>
        <c:noMultiLvlLbl val="0"/>
      </c:catAx>
      <c:valAx>
        <c:axId val="431911288"/>
        <c:scaling>
          <c:orientation val="minMax"/>
          <c:max val="100"/>
          <c:min val="3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uk-UA" dirty="0" smtClean="0"/>
                  <a:t>Заготівля</a:t>
                </a:r>
                <a:r>
                  <a:rPr lang="uk-UA" baseline="0" dirty="0" smtClean="0"/>
                  <a:t> деревини</a:t>
                </a:r>
                <a:r>
                  <a:rPr lang="de-DE" dirty="0" smtClean="0"/>
                  <a:t>  [</a:t>
                </a:r>
                <a:r>
                  <a:rPr lang="uk-UA" dirty="0" smtClean="0"/>
                  <a:t>млн</a:t>
                </a:r>
                <a:r>
                  <a:rPr lang="de-DE" dirty="0" smtClean="0"/>
                  <a:t>. </a:t>
                </a:r>
                <a:r>
                  <a:rPr lang="uk-UA" dirty="0" smtClean="0"/>
                  <a:t>м</a:t>
                </a:r>
                <a:r>
                  <a:rPr lang="de-DE" dirty="0" smtClean="0"/>
                  <a:t>³</a:t>
                </a:r>
                <a:r>
                  <a:rPr lang="de-DE" dirty="0"/>
                  <a:t>]</a:t>
                </a:r>
              </a:p>
            </c:rich>
          </c:tx>
          <c:overlay val="0"/>
        </c:title>
        <c:numFmt formatCode="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2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  <c:crossAx val="431909720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9384207676840597"/>
          <c:y val="3.2309873922701716E-2"/>
          <c:w val="0.43685834975266641"/>
          <c:h val="0.19403532185595446"/>
        </c:manualLayout>
      </c:layout>
      <c:overlay val="1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uk-UA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uk-UA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0.53723</cdr:x>
      <cdr:y>0.57914</cdr:y>
    </cdr:from>
    <cdr:to>
      <cdr:x>0.9512</cdr:x>
      <cdr:y>0.65827</cdr:y>
    </cdr:to>
    <cdr:sp macro="" textlink="">
      <cdr:nvSpPr>
        <cdr:cNvPr id="2" name="Textfeld 2"/>
        <cdr:cNvSpPr txBox="1"/>
      </cdr:nvSpPr>
      <cdr:spPr>
        <a:xfrm xmlns:a="http://schemas.openxmlformats.org/drawingml/2006/main">
          <a:off x="3075164" y="2898322"/>
          <a:ext cx="2369628" cy="3960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de-DE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uk-UA" sz="1600" dirty="0" smtClean="0"/>
            <a:t>Офіційна статистика</a:t>
          </a:r>
          <a:endParaRPr lang="de-DE" sz="16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11" tIns="45705" rIns="91411" bIns="457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90" y="0"/>
            <a:ext cx="2946400" cy="496888"/>
          </a:xfrm>
          <a:prstGeom prst="rect">
            <a:avLst/>
          </a:prstGeom>
        </p:spPr>
        <p:txBody>
          <a:bodyPr vert="horz" lIns="91411" tIns="45705" rIns="91411" bIns="457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82AEFD-11CD-44A6-B3EF-69C388F78609}" type="datetimeFigureOut">
              <a:rPr lang="de-DE"/>
              <a:pPr>
                <a:defRPr/>
              </a:pPr>
              <a:t>21.10.2019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11" tIns="45705" rIns="91411" bIns="457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90" y="9429750"/>
            <a:ext cx="2946400" cy="496888"/>
          </a:xfrm>
          <a:prstGeom prst="rect">
            <a:avLst/>
          </a:prstGeom>
        </p:spPr>
        <p:txBody>
          <a:bodyPr vert="horz" lIns="91411" tIns="45705" rIns="91411" bIns="457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DCD529-24BF-437F-BD38-007AE1BCD9B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8304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283592"/>
          </a:xfrm>
          <a:prstGeom prst="rect">
            <a:avLst/>
          </a:prstGeom>
        </p:spPr>
        <p:txBody>
          <a:bodyPr vert="horz" lIns="91411" tIns="45705" rIns="91411" bIns="457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90" y="0"/>
            <a:ext cx="2946400" cy="283592"/>
          </a:xfrm>
          <a:prstGeom prst="rect">
            <a:avLst/>
          </a:prstGeom>
        </p:spPr>
        <p:txBody>
          <a:bodyPr vert="horz" lIns="91411" tIns="45705" rIns="91411" bIns="457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C64E5D-D4E3-4FC4-9B77-6EA0D23506F7}" type="datetimeFigureOut">
              <a:rPr lang="de-DE"/>
              <a:pPr>
                <a:defRPr/>
              </a:pPr>
              <a:t>21.10.2019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5875" y="334963"/>
            <a:ext cx="6745288" cy="5060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1" tIns="45705" rIns="91411" bIns="45705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338497" y="5468168"/>
            <a:ext cx="6120680" cy="3924436"/>
          </a:xfrm>
          <a:prstGeom prst="rect">
            <a:avLst/>
          </a:prstGeom>
        </p:spPr>
        <p:txBody>
          <a:bodyPr vert="horz" lIns="91411" tIns="45705" rIns="91411" bIns="45705" rtlCol="0">
            <a:normAutofit/>
          </a:bodyPr>
          <a:lstStyle/>
          <a:p>
            <a:pPr lvl="0"/>
            <a:r>
              <a:rPr lang="de-DE" noProof="0" dirty="0" smtClean="0"/>
              <a:t>Textmasterformate durch Klicken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644632"/>
            <a:ext cx="2946400" cy="282006"/>
          </a:xfrm>
          <a:prstGeom prst="rect">
            <a:avLst/>
          </a:prstGeom>
        </p:spPr>
        <p:txBody>
          <a:bodyPr vert="horz" lIns="91411" tIns="45705" rIns="91411" bIns="457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90" y="9644063"/>
            <a:ext cx="2946400" cy="282575"/>
          </a:xfrm>
          <a:prstGeom prst="rect">
            <a:avLst/>
          </a:prstGeom>
        </p:spPr>
        <p:txBody>
          <a:bodyPr vert="horz" lIns="91411" tIns="45705" rIns="91411" bIns="457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4050BC-79A9-4E43-BD43-74CC1F462AC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8238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875" y="334963"/>
            <a:ext cx="6745288" cy="50609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 smtClean="0">
              <a:solidFill>
                <a:schemeClr val="tx2"/>
              </a:solidFill>
            </a:endParaRPr>
          </a:p>
        </p:txBody>
      </p:sp>
      <p:sp>
        <p:nvSpPr>
          <p:cNvPr id="5939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455DBC-716E-4CFB-AA22-9BF90E16E980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694189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4050BC-79A9-4E43-BD43-74CC1F462AC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2183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4050BC-79A9-4E43-BD43-74CC1F462AC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7822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4050BC-79A9-4E43-BD43-74CC1F462AC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8109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4050BC-79A9-4E43-BD43-74CC1F462AC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7941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4050BC-79A9-4E43-BD43-74CC1F462AC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1280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4050BC-79A9-4E43-BD43-74CC1F462AC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88436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4050BC-79A9-4E43-BD43-74CC1F462AC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13268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4050BC-79A9-4E43-BD43-74CC1F462AC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04628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4050BC-79A9-4E43-BD43-74CC1F462AC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52612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200" baseline="0" dirty="0" smtClean="0">
              <a:solidFill>
                <a:schemeClr val="tx2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4050BC-79A9-4E43-BD43-74CC1F462AC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4110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aseline="0" dirty="0" smtClean="0">
                <a:solidFill>
                  <a:schemeClr val="tx2"/>
                </a:solidFill>
              </a:rPr>
              <a:t>Es handelt sich um alle Holzrohstoffe, nicht nur Rohholz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4050BC-79A9-4E43-BD43-74CC1F462AC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41105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875" y="334963"/>
            <a:ext cx="6745288" cy="50609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8397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127A36-A74A-445A-A210-6624890D0AFF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201820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de-DE" sz="1200" baseline="0" dirty="0" smtClean="0">
              <a:solidFill>
                <a:schemeClr val="tx2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4050BC-79A9-4E43-BD43-74CC1F462AC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4110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de-DE" sz="1200" baseline="0" dirty="0" smtClean="0">
              <a:solidFill>
                <a:schemeClr val="tx2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4050BC-79A9-4E43-BD43-74CC1F462AC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4110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4050BC-79A9-4E43-BD43-74CC1F462AC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4110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4050BC-79A9-4E43-BD43-74CC1F462AC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7869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4050BC-79A9-4E43-BD43-74CC1F462AC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0911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4050BC-79A9-4E43-BD43-74CC1F462AC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3022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4050BC-79A9-4E43-BD43-74CC1F462AC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3759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9" name="Rechteck 8"/>
          <p:cNvSpPr/>
          <p:nvPr userDrawn="1"/>
        </p:nvSpPr>
        <p:spPr>
          <a:xfrm>
            <a:off x="360363" y="3455988"/>
            <a:ext cx="8423275" cy="34020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360363" y="6156325"/>
            <a:ext cx="2808287" cy="7016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3168650" y="6156325"/>
            <a:ext cx="2806700" cy="701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>
            <a:off x="5975350" y="6156325"/>
            <a:ext cx="2808288" cy="701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13" name="Picture 2" descr="C:\Dokumente und Einstellungen\Eva2\Desktop\THUENEN\THUENEN_Markenzeichen\Screen\THUENEN_Web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8613" y="161925"/>
            <a:ext cx="23034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platzhalter 16"/>
          <p:cNvSpPr>
            <a:spLocks noGrp="1"/>
          </p:cNvSpPr>
          <p:nvPr>
            <p:ph type="body" sz="quarter" idx="15"/>
          </p:nvPr>
        </p:nvSpPr>
        <p:spPr>
          <a:xfrm>
            <a:off x="378748" y="2009325"/>
            <a:ext cx="8408423" cy="496961"/>
          </a:xfrm>
        </p:spPr>
        <p:txBody>
          <a:bodyPr lIns="109728"/>
          <a:lstStyle>
            <a:lvl1pPr>
              <a:lnSpc>
                <a:spcPct val="100000"/>
              </a:lnSpc>
              <a:spcAft>
                <a:spcPts val="0"/>
              </a:spcAft>
              <a:defRPr sz="3400"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75577" y="1508535"/>
            <a:ext cx="8408423" cy="552314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3400" b="1" kern="12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3168000" y="3456000"/>
            <a:ext cx="5616575" cy="2700000"/>
          </a:xfrm>
        </p:spPr>
        <p:txBody>
          <a:bodyPr rtlCol="0">
            <a:noAutofit/>
          </a:bodyPr>
          <a:lstStyle/>
          <a:p>
            <a:pPr lvl="0"/>
            <a:endParaRPr lang="de-DE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6"/>
          </p:nvPr>
        </p:nvSpPr>
        <p:spPr>
          <a:xfrm>
            <a:off x="386436" y="2708920"/>
            <a:ext cx="8397564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1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7"/>
          </p:nvPr>
        </p:nvSpPr>
        <p:spPr>
          <a:xfrm>
            <a:off x="385029" y="2996952"/>
            <a:ext cx="8398971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0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8"/>
          </p:nvPr>
        </p:nvSpPr>
        <p:spPr>
          <a:xfrm>
            <a:off x="519462" y="6261062"/>
            <a:ext cx="2441575" cy="538162"/>
          </a:xfrm>
        </p:spPr>
        <p:txBody>
          <a:bodyPr/>
          <a:lstStyle>
            <a:lvl1pPr>
              <a:lnSpc>
                <a:spcPts val="1680"/>
              </a:lnSpc>
              <a:spcAft>
                <a:spcPts val="300"/>
              </a:spcAft>
              <a:defRPr lang="de-DE" sz="1400" b="1" i="0" kern="1200" baseline="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-9525" y="-19050"/>
            <a:ext cx="9154800" cy="11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360000" y="1916832"/>
            <a:ext cx="5544000" cy="34560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3528" y="1268760"/>
            <a:ext cx="3447162" cy="307777"/>
          </a:xfrm>
        </p:spPr>
        <p:txBody>
          <a:bodyPr wrap="none">
            <a:spAutoFit/>
          </a:bodyPr>
          <a:lstStyle>
            <a:lvl1pPr>
              <a:defRPr sz="2200" b="1"/>
            </a:lvl1pPr>
          </a:lstStyle>
          <a:p>
            <a:pPr lvl="0"/>
            <a:r>
              <a:rPr lang="de-DE" dirty="0" smtClean="0"/>
              <a:t>Textmasterformat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1945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360363" y="3455988"/>
            <a:ext cx="8423275" cy="34020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360363" y="6156325"/>
            <a:ext cx="2808287" cy="7016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>
            <a:off x="3168650" y="6156325"/>
            <a:ext cx="2806700" cy="701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5975350" y="6156325"/>
            <a:ext cx="2808288" cy="701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16" name="Picture 2" descr="C:\Dokumente und Einstellungen\Eva2\Desktop\THUENEN\THUENEN_Markenzeichen\Screen\THUENEN_Web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8613" y="161925"/>
            <a:ext cx="23034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3168000" y="3456000"/>
            <a:ext cx="5616575" cy="2700000"/>
          </a:xfrm>
        </p:spPr>
        <p:txBody>
          <a:bodyPr rtlCol="0">
            <a:noAutofit/>
          </a:bodyPr>
          <a:lstStyle/>
          <a:p>
            <a:pPr lvl="0"/>
            <a:endParaRPr lang="de-DE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529200" y="2160000"/>
            <a:ext cx="8243888" cy="532800"/>
          </a:xfrm>
        </p:spPr>
        <p:txBody>
          <a:bodyPr/>
          <a:lstStyle>
            <a:lvl1pPr>
              <a:lnSpc>
                <a:spcPts val="3500"/>
              </a:lnSpc>
              <a:spcAft>
                <a:spcPts val="0"/>
              </a:spcAft>
              <a:defRPr sz="34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539750" y="2726952"/>
            <a:ext cx="8244000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7"/>
          </p:nvPr>
        </p:nvSpPr>
        <p:spPr>
          <a:xfrm>
            <a:off x="539750" y="2966400"/>
            <a:ext cx="8243888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/>
          </p:nvPr>
        </p:nvSpPr>
        <p:spPr>
          <a:xfrm>
            <a:off x="540000" y="6156000"/>
            <a:ext cx="2448000" cy="702000"/>
          </a:xfrm>
        </p:spPr>
        <p:txBody>
          <a:bodyPr anchor="ctr"/>
          <a:lstStyle>
            <a:lvl1pPr>
              <a:lnSpc>
                <a:spcPts val="1700"/>
              </a:lnSpc>
              <a:spcAft>
                <a:spcPts val="0"/>
              </a:spcAft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8" name="Titel 17"/>
          <p:cNvSpPr>
            <a:spLocks noGrp="1"/>
          </p:cNvSpPr>
          <p:nvPr>
            <p:ph type="title"/>
          </p:nvPr>
        </p:nvSpPr>
        <p:spPr>
          <a:xfrm>
            <a:off x="529200" y="1627200"/>
            <a:ext cx="8244000" cy="532800"/>
          </a:xfrm>
        </p:spPr>
        <p:txBody>
          <a:bodyPr/>
          <a:lstStyle>
            <a:lvl1pPr>
              <a:defRPr sz="34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0415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9" name="Picture 2" descr="C:\Dokumente und Einstellungen\Eva2\Desktop\THUENEN\THUENEN_Markenzeichen\Screen\THUENEN_Web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8613" y="161925"/>
            <a:ext cx="23034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9"/>
          <p:cNvSpPr/>
          <p:nvPr userDrawn="1"/>
        </p:nvSpPr>
        <p:spPr>
          <a:xfrm>
            <a:off x="360363" y="3455988"/>
            <a:ext cx="8423275" cy="34020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360363" y="6156325"/>
            <a:ext cx="2808287" cy="7016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>
            <a:off x="3168650" y="6156325"/>
            <a:ext cx="2806700" cy="7016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5975350" y="6156325"/>
            <a:ext cx="2808288" cy="7016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4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3168000" y="3456000"/>
            <a:ext cx="5616575" cy="270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endParaRPr lang="de-DE" noProof="0" dirty="0"/>
          </a:p>
        </p:txBody>
      </p:sp>
      <p:sp>
        <p:nvSpPr>
          <p:cNvPr id="34" name="Textplatzhalter 22"/>
          <p:cNvSpPr>
            <a:spLocks noGrp="1"/>
          </p:cNvSpPr>
          <p:nvPr>
            <p:ph type="body" sz="quarter" idx="18"/>
          </p:nvPr>
        </p:nvSpPr>
        <p:spPr>
          <a:xfrm>
            <a:off x="519462" y="6261062"/>
            <a:ext cx="2441575" cy="538162"/>
          </a:xfrm>
          <a:prstGeom prst="rect">
            <a:avLst/>
          </a:prstGeom>
        </p:spPr>
        <p:txBody>
          <a:bodyPr/>
          <a:lstStyle>
            <a:lvl1pPr>
              <a:lnSpc>
                <a:spcPts val="1680"/>
              </a:lnSpc>
              <a:spcAft>
                <a:spcPts val="300"/>
              </a:spcAft>
              <a:defRPr lang="de-DE" sz="1400" b="1" i="0" kern="1200" baseline="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6" name="Textplatzhalter 16"/>
          <p:cNvSpPr>
            <a:spLocks noGrp="1"/>
          </p:cNvSpPr>
          <p:nvPr>
            <p:ph type="body" sz="quarter" idx="15"/>
          </p:nvPr>
        </p:nvSpPr>
        <p:spPr>
          <a:xfrm>
            <a:off x="378748" y="2009325"/>
            <a:ext cx="8408423" cy="496961"/>
          </a:xfrm>
        </p:spPr>
        <p:txBody>
          <a:bodyPr lIns="109728"/>
          <a:lstStyle>
            <a:lvl1pPr>
              <a:lnSpc>
                <a:spcPct val="100000"/>
              </a:lnSpc>
              <a:spcAft>
                <a:spcPts val="0"/>
              </a:spcAft>
              <a:defRPr sz="3400"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75577" y="1508535"/>
            <a:ext cx="8408423" cy="552314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3400" b="1" kern="12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9" name="Textplatzhalter 13"/>
          <p:cNvSpPr>
            <a:spLocks noGrp="1"/>
          </p:cNvSpPr>
          <p:nvPr>
            <p:ph type="body" sz="quarter" idx="16"/>
          </p:nvPr>
        </p:nvSpPr>
        <p:spPr>
          <a:xfrm>
            <a:off x="386436" y="2708920"/>
            <a:ext cx="8397564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1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3" name="Textplatzhalter 18"/>
          <p:cNvSpPr>
            <a:spLocks noGrp="1"/>
          </p:cNvSpPr>
          <p:nvPr>
            <p:ph type="body" sz="quarter" idx="17"/>
          </p:nvPr>
        </p:nvSpPr>
        <p:spPr>
          <a:xfrm>
            <a:off x="385029" y="2996952"/>
            <a:ext cx="8398971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0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-19050"/>
            <a:ext cx="9144000" cy="11509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97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360000" y="1508124"/>
            <a:ext cx="8388464" cy="4370675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  <a:lvl2pPr marL="432000">
              <a:spcAft>
                <a:spcPts val="600"/>
              </a:spcAft>
              <a:defRPr sz="2400" b="0"/>
            </a:lvl2pPr>
            <a:lvl3pPr marL="648000" indent="-216000">
              <a:buFont typeface="Symbol" pitchFamily="18" charset="2"/>
              <a:buChar char="-"/>
              <a:defRPr/>
            </a:lvl3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orizontal (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-19050"/>
            <a:ext cx="9144000" cy="11509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97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1"/>
          </p:nvPr>
        </p:nvSpPr>
        <p:spPr>
          <a:xfrm>
            <a:off x="360000" y="1506684"/>
            <a:ext cx="4104000" cy="26784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endParaRPr lang="de-DE" noProof="0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680000" y="1508124"/>
            <a:ext cx="4104000" cy="4370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360000" y="4263525"/>
            <a:ext cx="4104000" cy="218008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ertikal (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-19050"/>
            <a:ext cx="9144000" cy="11509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162000"/>
            <a:ext cx="8424000" cy="486000"/>
          </a:xfrm>
          <a:prstGeom prst="rect">
            <a:avLst/>
          </a:prstGeom>
        </p:spPr>
        <p:txBody>
          <a:bodyPr/>
          <a:lstStyle>
            <a:lvl1pPr>
              <a:defRPr sz="2600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360000" y="522000"/>
            <a:ext cx="8424862" cy="486000"/>
          </a:xfrm>
          <a:prstGeom prst="rect">
            <a:avLst/>
          </a:prstGeom>
        </p:spPr>
        <p:txBody>
          <a:bodyPr anchor="b"/>
          <a:lstStyle>
            <a:lvl1pPr>
              <a:lnSpc>
                <a:spcPts val="3500"/>
              </a:lnSpc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240000" y="1508124"/>
            <a:ext cx="5544000" cy="4370675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9" name="Bildplatzhalter 13"/>
          <p:cNvSpPr>
            <a:spLocks noGrp="1"/>
          </p:cNvSpPr>
          <p:nvPr>
            <p:ph type="pic" sz="quarter" idx="13"/>
          </p:nvPr>
        </p:nvSpPr>
        <p:spPr>
          <a:xfrm>
            <a:off x="360000" y="1501840"/>
            <a:ext cx="2667600" cy="3690000"/>
          </a:xfrm>
        </p:spPr>
        <p:txBody>
          <a:bodyPr rtlCol="0">
            <a:noAutofit/>
          </a:bodyPr>
          <a:lstStyle/>
          <a:p>
            <a:pPr lvl="0"/>
            <a:endParaRPr lang="de-DE" noProof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360000" y="5275125"/>
            <a:ext cx="2667600" cy="720000"/>
          </a:xfrm>
        </p:spPr>
        <p:txBody>
          <a:bodyPr>
            <a:no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(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-11113"/>
            <a:ext cx="9144000" cy="68722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360363" y="3455988"/>
            <a:ext cx="8423275" cy="34020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3168650" y="6156325"/>
            <a:ext cx="2806700" cy="7016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5975350" y="6156325"/>
            <a:ext cx="2808288" cy="701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539750" y="6275388"/>
            <a:ext cx="2441575" cy="538162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Ort</a:t>
            </a:r>
            <a:br>
              <a:rPr lang="de-DE" sz="1400" b="1" dirty="0">
                <a:solidFill>
                  <a:schemeClr val="bg1"/>
                </a:solidFill>
                <a:latin typeface="Calibri" pitchFamily="34" charset="0"/>
                <a:cs typeface="+mn-cs"/>
              </a:rPr>
            </a:br>
            <a:r>
              <a:rPr lang="de-DE" sz="1400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Datum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385763" y="2732088"/>
            <a:ext cx="8397875" cy="269875"/>
          </a:xfrm>
          <a:prstGeom prst="rect">
            <a:avLst/>
          </a:prstGeom>
          <a:noFill/>
        </p:spPr>
        <p:txBody>
          <a:bodyPr lIns="109728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Vorname Nachname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385763" y="2967038"/>
            <a:ext cx="8397875" cy="269875"/>
          </a:xfrm>
          <a:prstGeom prst="rect">
            <a:avLst/>
          </a:prstGeom>
          <a:noFill/>
        </p:spPr>
        <p:txBody>
          <a:bodyPr lIns="109728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 err="1">
                <a:solidFill>
                  <a:schemeClr val="bg1"/>
                </a:solidFill>
                <a:latin typeface="Calibri" pitchFamily="34" charset="0"/>
                <a:cs typeface="+mn-cs"/>
              </a:rPr>
              <a:t>Thünen</a:t>
            </a:r>
            <a:r>
              <a:rPr lang="de-DE" sz="1600" dirty="0">
                <a:solidFill>
                  <a:schemeClr val="bg1"/>
                </a:solidFill>
                <a:latin typeface="Calibri" pitchFamily="34" charset="0"/>
                <a:cs typeface="+mn-cs"/>
              </a:rPr>
              <a:t>-Institut für XXX</a:t>
            </a:r>
          </a:p>
        </p:txBody>
      </p:sp>
      <p:sp>
        <p:nvSpPr>
          <p:cNvPr id="17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3168000" y="3456000"/>
            <a:ext cx="5616575" cy="2700000"/>
          </a:xfrm>
        </p:spPr>
        <p:txBody>
          <a:bodyPr rtlCol="0">
            <a:noAutofit/>
          </a:bodyPr>
          <a:lstStyle/>
          <a:p>
            <a:pPr lvl="0"/>
            <a:endParaRPr lang="de-DE" noProof="0" dirty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85763" y="1655329"/>
            <a:ext cx="8398237" cy="576263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3400" b="1" kern="1200" baseline="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9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385763" y="2117697"/>
            <a:ext cx="8398237" cy="55562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3400" kern="120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(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11" name="Picture 2" descr="C:\Dokumente und Einstellungen\Eva2\Desktop\THUENEN\THUENEN_Markenzeichen\Screen\THUENEN_Web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8613" y="161925"/>
            <a:ext cx="23034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1"/>
          <p:cNvSpPr/>
          <p:nvPr userDrawn="1"/>
        </p:nvSpPr>
        <p:spPr>
          <a:xfrm>
            <a:off x="360363" y="3455988"/>
            <a:ext cx="8423275" cy="34020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360363" y="6156325"/>
            <a:ext cx="2808287" cy="7016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4" name="Rechteck 13"/>
          <p:cNvSpPr/>
          <p:nvPr userDrawn="1"/>
        </p:nvSpPr>
        <p:spPr>
          <a:xfrm>
            <a:off x="3168650" y="6156325"/>
            <a:ext cx="2806700" cy="7016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5975350" y="6156325"/>
            <a:ext cx="2808288" cy="7016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5" name="Textplatzhalter 16"/>
          <p:cNvSpPr>
            <a:spLocks noGrp="1"/>
          </p:cNvSpPr>
          <p:nvPr>
            <p:ph type="body" sz="quarter" idx="15"/>
          </p:nvPr>
        </p:nvSpPr>
        <p:spPr>
          <a:xfrm>
            <a:off x="378748" y="2009325"/>
            <a:ext cx="8408423" cy="496961"/>
          </a:xfrm>
        </p:spPr>
        <p:txBody>
          <a:bodyPr lIns="109728"/>
          <a:lstStyle>
            <a:lvl1pPr>
              <a:lnSpc>
                <a:spcPct val="100000"/>
              </a:lnSpc>
              <a:spcAft>
                <a:spcPts val="0"/>
              </a:spcAft>
              <a:defRPr sz="3400"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0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75577" y="1508535"/>
            <a:ext cx="8408423" cy="552314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3400" b="1" kern="12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6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5976000" y="3456000"/>
            <a:ext cx="2808575" cy="2700000"/>
          </a:xfrm>
        </p:spPr>
        <p:txBody>
          <a:bodyPr rtlCol="0">
            <a:noAutofit/>
          </a:bodyPr>
          <a:lstStyle/>
          <a:p>
            <a:pPr lvl="0"/>
            <a:endParaRPr lang="de-DE" noProof="0" dirty="0"/>
          </a:p>
        </p:txBody>
      </p:sp>
      <p:sp>
        <p:nvSpPr>
          <p:cNvPr id="27" name="Textplatzhalter 13"/>
          <p:cNvSpPr>
            <a:spLocks noGrp="1"/>
          </p:cNvSpPr>
          <p:nvPr>
            <p:ph type="body" sz="quarter" idx="16"/>
          </p:nvPr>
        </p:nvSpPr>
        <p:spPr>
          <a:xfrm>
            <a:off x="386436" y="2708920"/>
            <a:ext cx="4185564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1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8" name="Textplatzhalter 18"/>
          <p:cNvSpPr>
            <a:spLocks noGrp="1"/>
          </p:cNvSpPr>
          <p:nvPr>
            <p:ph type="body" sz="quarter" idx="17"/>
          </p:nvPr>
        </p:nvSpPr>
        <p:spPr>
          <a:xfrm>
            <a:off x="385029" y="2996952"/>
            <a:ext cx="8398971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0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9" name="Textplatzhalter 13"/>
          <p:cNvSpPr>
            <a:spLocks noGrp="1"/>
          </p:cNvSpPr>
          <p:nvPr>
            <p:ph type="body" sz="quarter" idx="19"/>
          </p:nvPr>
        </p:nvSpPr>
        <p:spPr>
          <a:xfrm>
            <a:off x="4558064" y="2708920"/>
            <a:ext cx="4185564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1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30" name="Bildplatzhalter 14"/>
          <p:cNvSpPr>
            <a:spLocks noGrp="1"/>
          </p:cNvSpPr>
          <p:nvPr>
            <p:ph type="pic" sz="quarter" idx="20"/>
          </p:nvPr>
        </p:nvSpPr>
        <p:spPr>
          <a:xfrm>
            <a:off x="3167425" y="3456000"/>
            <a:ext cx="2808575" cy="2700000"/>
          </a:xfrm>
        </p:spPr>
        <p:txBody>
          <a:bodyPr rtlCol="0">
            <a:noAutofit/>
          </a:bodyPr>
          <a:lstStyle/>
          <a:p>
            <a:pPr lvl="0"/>
            <a:endParaRPr lang="de-DE" noProof="0" dirty="0"/>
          </a:p>
        </p:txBody>
      </p:sp>
      <p:sp>
        <p:nvSpPr>
          <p:cNvPr id="31" name="Bildplatzhalter 14"/>
          <p:cNvSpPr>
            <a:spLocks noGrp="1"/>
          </p:cNvSpPr>
          <p:nvPr>
            <p:ph type="pic" sz="quarter" idx="21"/>
          </p:nvPr>
        </p:nvSpPr>
        <p:spPr>
          <a:xfrm>
            <a:off x="359425" y="3456000"/>
            <a:ext cx="2808575" cy="2700000"/>
          </a:xfrm>
        </p:spPr>
        <p:txBody>
          <a:bodyPr rtlCol="0">
            <a:noAutofit/>
          </a:bodyPr>
          <a:lstStyle/>
          <a:p>
            <a:pPr lvl="0"/>
            <a:endParaRPr lang="de-DE" noProof="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blau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9" name="Rechteck 8"/>
          <p:cNvSpPr/>
          <p:nvPr userDrawn="1"/>
        </p:nvSpPr>
        <p:spPr>
          <a:xfrm>
            <a:off x="360363" y="3455988"/>
            <a:ext cx="8423275" cy="34020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360363" y="6156325"/>
            <a:ext cx="2808287" cy="7016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11" name="Picture 2" descr="C:\Dokumente und Einstellungen\Eva2\Desktop\THUENEN\THUENEN_Markenzeichen\Screen\THUENEN_Web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8613" y="161925"/>
            <a:ext cx="23034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1"/>
          <p:cNvSpPr/>
          <p:nvPr userDrawn="1"/>
        </p:nvSpPr>
        <p:spPr>
          <a:xfrm>
            <a:off x="3168650" y="6156325"/>
            <a:ext cx="2806700" cy="7016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5975350" y="6156325"/>
            <a:ext cx="2808288" cy="7016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4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3168000" y="3456000"/>
            <a:ext cx="5616575" cy="270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endParaRPr lang="de-DE" noProof="0" dirty="0"/>
          </a:p>
        </p:txBody>
      </p:sp>
      <p:sp>
        <p:nvSpPr>
          <p:cNvPr id="28" name="Textplatzhalter 22"/>
          <p:cNvSpPr>
            <a:spLocks noGrp="1"/>
          </p:cNvSpPr>
          <p:nvPr>
            <p:ph type="body" sz="quarter" idx="18"/>
          </p:nvPr>
        </p:nvSpPr>
        <p:spPr>
          <a:xfrm>
            <a:off x="519462" y="6261062"/>
            <a:ext cx="2441575" cy="538162"/>
          </a:xfrm>
          <a:prstGeom prst="rect">
            <a:avLst/>
          </a:prstGeom>
        </p:spPr>
        <p:txBody>
          <a:bodyPr/>
          <a:lstStyle>
            <a:lvl1pPr>
              <a:lnSpc>
                <a:spcPts val="1680"/>
              </a:lnSpc>
              <a:spcAft>
                <a:spcPts val="300"/>
              </a:spcAft>
              <a:defRPr lang="de-DE" sz="1400" b="1" i="0" kern="1200" baseline="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6" name="Textplatzhalter 16"/>
          <p:cNvSpPr>
            <a:spLocks noGrp="1"/>
          </p:cNvSpPr>
          <p:nvPr>
            <p:ph type="body" sz="quarter" idx="15"/>
          </p:nvPr>
        </p:nvSpPr>
        <p:spPr>
          <a:xfrm>
            <a:off x="378748" y="2009325"/>
            <a:ext cx="8408423" cy="496961"/>
          </a:xfrm>
        </p:spPr>
        <p:txBody>
          <a:bodyPr lIns="109728"/>
          <a:lstStyle>
            <a:lvl1pPr>
              <a:lnSpc>
                <a:spcPct val="100000"/>
              </a:lnSpc>
              <a:spcAft>
                <a:spcPts val="0"/>
              </a:spcAft>
              <a:defRPr sz="3400"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75577" y="1508535"/>
            <a:ext cx="8408423" cy="552314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3400" b="1" kern="12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9" name="Textplatzhalter 13"/>
          <p:cNvSpPr>
            <a:spLocks noGrp="1"/>
          </p:cNvSpPr>
          <p:nvPr>
            <p:ph type="body" sz="quarter" idx="16"/>
          </p:nvPr>
        </p:nvSpPr>
        <p:spPr>
          <a:xfrm>
            <a:off x="386436" y="2708920"/>
            <a:ext cx="8397564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1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3" name="Textplatzhalter 18"/>
          <p:cNvSpPr>
            <a:spLocks noGrp="1"/>
          </p:cNvSpPr>
          <p:nvPr>
            <p:ph type="body" sz="quarter" idx="17"/>
          </p:nvPr>
        </p:nvSpPr>
        <p:spPr>
          <a:xfrm>
            <a:off x="385029" y="2996952"/>
            <a:ext cx="8398971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0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blau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-11113"/>
            <a:ext cx="9144000" cy="1150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97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360000" y="1508124"/>
            <a:ext cx="8388464" cy="4370675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  <a:lvl2pPr marL="432000">
              <a:spcAft>
                <a:spcPts val="600"/>
              </a:spcAft>
              <a:defRPr sz="2400" b="0"/>
            </a:lvl2pPr>
            <a:lvl3pPr marL="648000" indent="-216000">
              <a:buFont typeface="Symbol" pitchFamily="18" charset="2"/>
              <a:buChar char="-"/>
              <a:defRPr/>
            </a:lvl3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-9525" y="-20638"/>
            <a:ext cx="9154800" cy="11525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360000" y="1508124"/>
            <a:ext cx="8388464" cy="4370675"/>
          </a:xfrm>
        </p:spPr>
        <p:txBody>
          <a:bodyPr/>
          <a:lstStyle>
            <a:lvl1pPr>
              <a:lnSpc>
                <a:spcPct val="100000"/>
              </a:lnSpc>
              <a:defRPr sz="2800" b="1"/>
            </a:lvl1pPr>
            <a:lvl2pPr marL="432000">
              <a:lnSpc>
                <a:spcPct val="100000"/>
              </a:lnSpc>
              <a:spcAft>
                <a:spcPts val="600"/>
              </a:spcAft>
              <a:defRPr sz="2400" b="0"/>
            </a:lvl2pPr>
            <a:lvl3pPr marL="648000">
              <a:lnSpc>
                <a:spcPct val="100000"/>
              </a:lnSpc>
              <a:defRPr/>
            </a:lvl3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orizontal (blau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-11113"/>
            <a:ext cx="9144000" cy="1150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97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1"/>
          </p:nvPr>
        </p:nvSpPr>
        <p:spPr>
          <a:xfrm>
            <a:off x="360000" y="1512000"/>
            <a:ext cx="4104000" cy="26784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endParaRPr lang="de-DE" noProof="0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680000" y="1508124"/>
            <a:ext cx="4104000" cy="4370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360000" y="4263525"/>
            <a:ext cx="4104000" cy="218008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ertikal (blau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-11113"/>
            <a:ext cx="9144000" cy="1150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162000"/>
            <a:ext cx="8424000" cy="486000"/>
          </a:xfrm>
          <a:prstGeom prst="rect">
            <a:avLst/>
          </a:prstGeom>
        </p:spPr>
        <p:txBody>
          <a:bodyPr/>
          <a:lstStyle>
            <a:lvl1pPr>
              <a:defRPr sz="2600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360000" y="522000"/>
            <a:ext cx="8424862" cy="486000"/>
          </a:xfrm>
          <a:prstGeom prst="rect">
            <a:avLst/>
          </a:prstGeom>
        </p:spPr>
        <p:txBody>
          <a:bodyPr anchor="b"/>
          <a:lstStyle>
            <a:lvl1pPr>
              <a:lnSpc>
                <a:spcPts val="3500"/>
              </a:lnSpc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240000" y="1508124"/>
            <a:ext cx="5544000" cy="4370675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9" name="Bildplatzhalter 13"/>
          <p:cNvSpPr>
            <a:spLocks noGrp="1"/>
          </p:cNvSpPr>
          <p:nvPr>
            <p:ph type="pic" sz="quarter" idx="13"/>
          </p:nvPr>
        </p:nvSpPr>
        <p:spPr>
          <a:xfrm>
            <a:off x="360000" y="1508124"/>
            <a:ext cx="2667600" cy="3693875"/>
          </a:xfrm>
        </p:spPr>
        <p:txBody>
          <a:bodyPr rtlCol="0">
            <a:noAutofit/>
          </a:bodyPr>
          <a:lstStyle/>
          <a:p>
            <a:pPr lvl="0"/>
            <a:endParaRPr lang="de-DE" noProof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360000" y="5275125"/>
            <a:ext cx="2667600" cy="720000"/>
          </a:xfrm>
        </p:spPr>
        <p:txBody>
          <a:bodyPr>
            <a:no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(blau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-23813"/>
            <a:ext cx="9144000" cy="68818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360363" y="3455988"/>
            <a:ext cx="8423275" cy="34020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360363" y="6156325"/>
            <a:ext cx="2808287" cy="7016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3168650" y="6156325"/>
            <a:ext cx="2806700" cy="701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9" name="Rechteck 8"/>
          <p:cNvSpPr/>
          <p:nvPr userDrawn="1"/>
        </p:nvSpPr>
        <p:spPr>
          <a:xfrm>
            <a:off x="5975350" y="6156325"/>
            <a:ext cx="2808288" cy="7016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" name="Textfeld 9"/>
          <p:cNvSpPr txBox="1"/>
          <p:nvPr userDrawn="1"/>
        </p:nvSpPr>
        <p:spPr>
          <a:xfrm>
            <a:off x="539750" y="6275388"/>
            <a:ext cx="2441575" cy="538162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Ort</a:t>
            </a:r>
            <a:br>
              <a:rPr lang="de-DE" sz="1400" b="1" dirty="0">
                <a:solidFill>
                  <a:schemeClr val="bg1"/>
                </a:solidFill>
                <a:latin typeface="Calibri" pitchFamily="34" charset="0"/>
                <a:cs typeface="+mn-cs"/>
              </a:rPr>
            </a:br>
            <a:r>
              <a:rPr lang="de-DE" sz="1400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Datum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385763" y="2732088"/>
            <a:ext cx="8397875" cy="269875"/>
          </a:xfrm>
          <a:prstGeom prst="rect">
            <a:avLst/>
          </a:prstGeom>
          <a:noFill/>
        </p:spPr>
        <p:txBody>
          <a:bodyPr lIns="109728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Vorname Nachname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385763" y="2967038"/>
            <a:ext cx="8397875" cy="269875"/>
          </a:xfrm>
          <a:prstGeom prst="rect">
            <a:avLst/>
          </a:prstGeom>
          <a:noFill/>
        </p:spPr>
        <p:txBody>
          <a:bodyPr lIns="109728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 err="1">
                <a:solidFill>
                  <a:schemeClr val="bg1"/>
                </a:solidFill>
                <a:latin typeface="Calibri" pitchFamily="34" charset="0"/>
                <a:cs typeface="+mn-cs"/>
              </a:rPr>
              <a:t>Thünen</a:t>
            </a:r>
            <a:r>
              <a:rPr lang="de-DE" sz="1600" dirty="0">
                <a:solidFill>
                  <a:schemeClr val="bg1"/>
                </a:solidFill>
                <a:latin typeface="Calibri" pitchFamily="34" charset="0"/>
                <a:cs typeface="+mn-cs"/>
              </a:rPr>
              <a:t>-Institut für XXX</a:t>
            </a:r>
          </a:p>
        </p:txBody>
      </p:sp>
      <p:sp>
        <p:nvSpPr>
          <p:cNvPr id="17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3168000" y="3456000"/>
            <a:ext cx="5616575" cy="2700000"/>
          </a:xfrm>
        </p:spPr>
        <p:txBody>
          <a:bodyPr rtlCol="0">
            <a:noAutofit/>
          </a:bodyPr>
          <a:lstStyle/>
          <a:p>
            <a:pPr lvl="0"/>
            <a:endParaRPr lang="de-DE" noProof="0" dirty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85763" y="1655329"/>
            <a:ext cx="8398237" cy="576263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3400" b="1" kern="1200" baseline="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9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385763" y="2117697"/>
            <a:ext cx="8398237" cy="55562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3400" kern="120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(blau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360363" y="3455988"/>
            <a:ext cx="8423275" cy="34020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>
            <a:off x="360363" y="6156325"/>
            <a:ext cx="2808287" cy="7016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13" name="Picture 2" descr="C:\Dokumente und Einstellungen\Eva2\Desktop\THUENEN\THUENEN_Markenzeichen\Screen\THUENEN_Web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8613" y="161925"/>
            <a:ext cx="23034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hteck 13"/>
          <p:cNvSpPr/>
          <p:nvPr userDrawn="1"/>
        </p:nvSpPr>
        <p:spPr>
          <a:xfrm>
            <a:off x="3168650" y="6156325"/>
            <a:ext cx="2806700" cy="7016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5" name="Rechteck 14"/>
          <p:cNvSpPr/>
          <p:nvPr userDrawn="1"/>
        </p:nvSpPr>
        <p:spPr>
          <a:xfrm>
            <a:off x="5975350" y="6156325"/>
            <a:ext cx="2808288" cy="7016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5"/>
          </p:nvPr>
        </p:nvSpPr>
        <p:spPr>
          <a:xfrm>
            <a:off x="378748" y="2009325"/>
            <a:ext cx="8408423" cy="496961"/>
          </a:xfrm>
        </p:spPr>
        <p:txBody>
          <a:bodyPr lIns="109728"/>
          <a:lstStyle>
            <a:lvl1pPr>
              <a:lnSpc>
                <a:spcPct val="100000"/>
              </a:lnSpc>
              <a:spcAft>
                <a:spcPts val="0"/>
              </a:spcAft>
              <a:defRPr sz="3400"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1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75577" y="1508535"/>
            <a:ext cx="8408423" cy="552314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3400" b="1" kern="12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2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5976000" y="3456000"/>
            <a:ext cx="2808575" cy="2700000"/>
          </a:xfrm>
        </p:spPr>
        <p:txBody>
          <a:bodyPr rtlCol="0">
            <a:noAutofit/>
          </a:bodyPr>
          <a:lstStyle/>
          <a:p>
            <a:pPr lvl="0"/>
            <a:endParaRPr lang="de-DE" noProof="0" dirty="0"/>
          </a:p>
        </p:txBody>
      </p:sp>
      <p:sp>
        <p:nvSpPr>
          <p:cNvPr id="27" name="Textplatzhalter 13"/>
          <p:cNvSpPr>
            <a:spLocks noGrp="1"/>
          </p:cNvSpPr>
          <p:nvPr>
            <p:ph type="body" sz="quarter" idx="16"/>
          </p:nvPr>
        </p:nvSpPr>
        <p:spPr>
          <a:xfrm>
            <a:off x="386436" y="2708920"/>
            <a:ext cx="4185564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1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9" name="Textplatzhalter 18"/>
          <p:cNvSpPr>
            <a:spLocks noGrp="1"/>
          </p:cNvSpPr>
          <p:nvPr>
            <p:ph type="body" sz="quarter" idx="17"/>
          </p:nvPr>
        </p:nvSpPr>
        <p:spPr>
          <a:xfrm>
            <a:off x="385029" y="2996952"/>
            <a:ext cx="8398971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0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30" name="Textplatzhalter 13"/>
          <p:cNvSpPr>
            <a:spLocks noGrp="1"/>
          </p:cNvSpPr>
          <p:nvPr>
            <p:ph type="body" sz="quarter" idx="19"/>
          </p:nvPr>
        </p:nvSpPr>
        <p:spPr>
          <a:xfrm>
            <a:off x="4558064" y="2708920"/>
            <a:ext cx="4185564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1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31" name="Bildplatzhalter 14"/>
          <p:cNvSpPr>
            <a:spLocks noGrp="1"/>
          </p:cNvSpPr>
          <p:nvPr>
            <p:ph type="pic" sz="quarter" idx="20"/>
          </p:nvPr>
        </p:nvSpPr>
        <p:spPr>
          <a:xfrm>
            <a:off x="3167425" y="3456000"/>
            <a:ext cx="2808575" cy="2700000"/>
          </a:xfrm>
        </p:spPr>
        <p:txBody>
          <a:bodyPr rtlCol="0">
            <a:noAutofit/>
          </a:bodyPr>
          <a:lstStyle/>
          <a:p>
            <a:pPr lvl="0"/>
            <a:endParaRPr lang="de-DE" noProof="0" dirty="0"/>
          </a:p>
        </p:txBody>
      </p:sp>
      <p:sp>
        <p:nvSpPr>
          <p:cNvPr id="32" name="Bildplatzhalter 14"/>
          <p:cNvSpPr>
            <a:spLocks noGrp="1"/>
          </p:cNvSpPr>
          <p:nvPr>
            <p:ph type="pic" sz="quarter" idx="21"/>
          </p:nvPr>
        </p:nvSpPr>
        <p:spPr>
          <a:xfrm>
            <a:off x="359425" y="3456000"/>
            <a:ext cx="2808575" cy="2700000"/>
          </a:xfrm>
        </p:spPr>
        <p:txBody>
          <a:bodyPr rtlCol="0">
            <a:noAutofit/>
          </a:bodyPr>
          <a:lstStyle/>
          <a:p>
            <a:pPr lvl="0"/>
            <a:endParaRPr lang="de-DE" noProof="0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9" name="Rechteck 8"/>
          <p:cNvSpPr/>
          <p:nvPr userDrawn="1"/>
        </p:nvSpPr>
        <p:spPr>
          <a:xfrm>
            <a:off x="360363" y="3455988"/>
            <a:ext cx="8423275" cy="34020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360363" y="6156325"/>
            <a:ext cx="2808287" cy="7016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11" name="Picture 2" descr="C:\Dokumente und Einstellungen\Eva2\Desktop\THUENEN\THUENEN_Markenzeichen\Screen\THUENEN_Web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8613" y="161925"/>
            <a:ext cx="23034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1"/>
          <p:cNvSpPr/>
          <p:nvPr userDrawn="1"/>
        </p:nvSpPr>
        <p:spPr>
          <a:xfrm>
            <a:off x="3168650" y="6156325"/>
            <a:ext cx="2806700" cy="7016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5975350" y="6156325"/>
            <a:ext cx="2808288" cy="701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4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3168000" y="3456000"/>
            <a:ext cx="5616575" cy="270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endParaRPr lang="de-DE" noProof="0" dirty="0"/>
          </a:p>
        </p:txBody>
      </p:sp>
      <p:sp>
        <p:nvSpPr>
          <p:cNvPr id="28" name="Textplatzhalter 22"/>
          <p:cNvSpPr>
            <a:spLocks noGrp="1"/>
          </p:cNvSpPr>
          <p:nvPr>
            <p:ph type="body" sz="quarter" idx="18"/>
          </p:nvPr>
        </p:nvSpPr>
        <p:spPr>
          <a:xfrm>
            <a:off x="519462" y="6261062"/>
            <a:ext cx="2441575" cy="538162"/>
          </a:xfrm>
          <a:prstGeom prst="rect">
            <a:avLst/>
          </a:prstGeom>
        </p:spPr>
        <p:txBody>
          <a:bodyPr/>
          <a:lstStyle>
            <a:lvl1pPr>
              <a:lnSpc>
                <a:spcPts val="1680"/>
              </a:lnSpc>
              <a:spcAft>
                <a:spcPts val="300"/>
              </a:spcAft>
              <a:defRPr lang="de-DE" sz="1400" b="1" i="0" kern="1200" baseline="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6" name="Textplatzhalter 16"/>
          <p:cNvSpPr>
            <a:spLocks noGrp="1"/>
          </p:cNvSpPr>
          <p:nvPr>
            <p:ph type="body" sz="quarter" idx="15"/>
          </p:nvPr>
        </p:nvSpPr>
        <p:spPr>
          <a:xfrm>
            <a:off x="378748" y="2009325"/>
            <a:ext cx="8408423" cy="496961"/>
          </a:xfrm>
        </p:spPr>
        <p:txBody>
          <a:bodyPr lIns="109728"/>
          <a:lstStyle>
            <a:lvl1pPr>
              <a:lnSpc>
                <a:spcPct val="100000"/>
              </a:lnSpc>
              <a:spcAft>
                <a:spcPts val="0"/>
              </a:spcAft>
              <a:defRPr sz="3400"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75577" y="1508535"/>
            <a:ext cx="8408423" cy="552314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3400" b="1" kern="12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9" name="Textplatzhalter 13"/>
          <p:cNvSpPr>
            <a:spLocks noGrp="1"/>
          </p:cNvSpPr>
          <p:nvPr>
            <p:ph type="body" sz="quarter" idx="16"/>
          </p:nvPr>
        </p:nvSpPr>
        <p:spPr>
          <a:xfrm>
            <a:off x="386436" y="2708920"/>
            <a:ext cx="8397564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1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3" name="Textplatzhalter 18"/>
          <p:cNvSpPr>
            <a:spLocks noGrp="1"/>
          </p:cNvSpPr>
          <p:nvPr>
            <p:ph type="body" sz="quarter" idx="17"/>
          </p:nvPr>
        </p:nvSpPr>
        <p:spPr>
          <a:xfrm>
            <a:off x="385029" y="2996952"/>
            <a:ext cx="8398971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0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-11113"/>
            <a:ext cx="9144000" cy="11509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97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360000" y="1508124"/>
            <a:ext cx="8388464" cy="4370675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  <a:lvl2pPr marL="432000">
              <a:spcAft>
                <a:spcPts val="600"/>
              </a:spcAft>
              <a:defRPr sz="2400" b="0"/>
            </a:lvl2pPr>
            <a:lvl3pPr marL="648000" indent="-216000">
              <a:buFont typeface="Symbol" pitchFamily="18" charset="2"/>
              <a:buChar char="-"/>
              <a:defRPr/>
            </a:lvl3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orizontal (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-11113"/>
            <a:ext cx="9144000" cy="11509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97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1"/>
          </p:nvPr>
        </p:nvSpPr>
        <p:spPr>
          <a:xfrm>
            <a:off x="360000" y="1512000"/>
            <a:ext cx="4104000" cy="26784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endParaRPr lang="de-DE" noProof="0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680000" y="1508124"/>
            <a:ext cx="4104000" cy="4370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360000" y="4263525"/>
            <a:ext cx="4104000" cy="218008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ertikal (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-11113"/>
            <a:ext cx="9144000" cy="11509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162000"/>
            <a:ext cx="8424000" cy="486000"/>
          </a:xfrm>
          <a:prstGeom prst="rect">
            <a:avLst/>
          </a:prstGeom>
        </p:spPr>
        <p:txBody>
          <a:bodyPr/>
          <a:lstStyle>
            <a:lvl1pPr>
              <a:defRPr sz="2600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360000" y="522000"/>
            <a:ext cx="8424862" cy="486000"/>
          </a:xfrm>
          <a:prstGeom prst="rect">
            <a:avLst/>
          </a:prstGeom>
        </p:spPr>
        <p:txBody>
          <a:bodyPr anchor="b"/>
          <a:lstStyle>
            <a:lvl1pPr>
              <a:lnSpc>
                <a:spcPts val="3500"/>
              </a:lnSpc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240000" y="1508124"/>
            <a:ext cx="5544000" cy="4370675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9" name="Bildplatzhalter 13"/>
          <p:cNvSpPr>
            <a:spLocks noGrp="1"/>
          </p:cNvSpPr>
          <p:nvPr>
            <p:ph type="pic" sz="quarter" idx="13"/>
          </p:nvPr>
        </p:nvSpPr>
        <p:spPr>
          <a:xfrm>
            <a:off x="360000" y="1512000"/>
            <a:ext cx="2667600" cy="3690000"/>
          </a:xfrm>
        </p:spPr>
        <p:txBody>
          <a:bodyPr rtlCol="0">
            <a:noAutofit/>
          </a:bodyPr>
          <a:lstStyle/>
          <a:p>
            <a:pPr lvl="0"/>
            <a:endParaRPr lang="de-DE" noProof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360000" y="5275125"/>
            <a:ext cx="2667600" cy="720000"/>
          </a:xfrm>
        </p:spPr>
        <p:txBody>
          <a:bodyPr>
            <a:no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(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-23813"/>
            <a:ext cx="9144000" cy="69119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360363" y="3455988"/>
            <a:ext cx="8423275" cy="34020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360363" y="6156325"/>
            <a:ext cx="2808287" cy="7016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3168650" y="6156325"/>
            <a:ext cx="2806700" cy="7016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9" name="Rechteck 8"/>
          <p:cNvSpPr/>
          <p:nvPr userDrawn="1"/>
        </p:nvSpPr>
        <p:spPr>
          <a:xfrm>
            <a:off x="5975350" y="6156325"/>
            <a:ext cx="2808288" cy="7016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" name="Textfeld 9"/>
          <p:cNvSpPr txBox="1"/>
          <p:nvPr userDrawn="1"/>
        </p:nvSpPr>
        <p:spPr>
          <a:xfrm>
            <a:off x="539750" y="6275388"/>
            <a:ext cx="2441575" cy="538162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Ort</a:t>
            </a:r>
            <a:br>
              <a:rPr lang="de-DE" sz="1400" b="1" dirty="0">
                <a:solidFill>
                  <a:schemeClr val="bg1"/>
                </a:solidFill>
                <a:latin typeface="Calibri" pitchFamily="34" charset="0"/>
                <a:cs typeface="+mn-cs"/>
              </a:rPr>
            </a:br>
            <a:r>
              <a:rPr lang="de-DE" sz="1400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Datum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385763" y="2732088"/>
            <a:ext cx="8397875" cy="269875"/>
          </a:xfrm>
          <a:prstGeom prst="rect">
            <a:avLst/>
          </a:prstGeom>
          <a:noFill/>
        </p:spPr>
        <p:txBody>
          <a:bodyPr lIns="109728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Vorname Nachname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385763" y="2967038"/>
            <a:ext cx="8397875" cy="269875"/>
          </a:xfrm>
          <a:prstGeom prst="rect">
            <a:avLst/>
          </a:prstGeom>
          <a:noFill/>
        </p:spPr>
        <p:txBody>
          <a:bodyPr lIns="109728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 err="1">
                <a:solidFill>
                  <a:schemeClr val="bg1"/>
                </a:solidFill>
                <a:latin typeface="Calibri" pitchFamily="34" charset="0"/>
                <a:cs typeface="+mn-cs"/>
              </a:rPr>
              <a:t>Thünen</a:t>
            </a:r>
            <a:r>
              <a:rPr lang="de-DE" sz="1600" dirty="0">
                <a:solidFill>
                  <a:schemeClr val="bg1"/>
                </a:solidFill>
                <a:latin typeface="Calibri" pitchFamily="34" charset="0"/>
                <a:cs typeface="+mn-cs"/>
              </a:rPr>
              <a:t>-Institut für XXX</a:t>
            </a:r>
          </a:p>
        </p:txBody>
      </p:sp>
      <p:sp>
        <p:nvSpPr>
          <p:cNvPr id="17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3168000" y="3456000"/>
            <a:ext cx="5616575" cy="2700000"/>
          </a:xfrm>
        </p:spPr>
        <p:txBody>
          <a:bodyPr rtlCol="0">
            <a:noAutofit/>
          </a:bodyPr>
          <a:lstStyle/>
          <a:p>
            <a:pPr lvl="0"/>
            <a:endParaRPr lang="de-DE" noProof="0" dirty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85763" y="1655329"/>
            <a:ext cx="8398237" cy="576263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3400" b="1" kern="1200" baseline="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9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385763" y="2117697"/>
            <a:ext cx="8398237" cy="55562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3400" kern="120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(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360363" y="3455988"/>
            <a:ext cx="8423275" cy="34020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>
            <a:off x="360363" y="6156325"/>
            <a:ext cx="2808287" cy="7016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13" name="Picture 2" descr="C:\Dokumente und Einstellungen\Eva2\Desktop\THUENEN\THUENEN_Markenzeichen\Screen\THUENEN_Web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8613" y="161925"/>
            <a:ext cx="23034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hteck 13"/>
          <p:cNvSpPr/>
          <p:nvPr userDrawn="1"/>
        </p:nvSpPr>
        <p:spPr>
          <a:xfrm>
            <a:off x="3168650" y="6156325"/>
            <a:ext cx="2806700" cy="7016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5" name="Rechteck 14"/>
          <p:cNvSpPr/>
          <p:nvPr userDrawn="1"/>
        </p:nvSpPr>
        <p:spPr>
          <a:xfrm>
            <a:off x="5975350" y="6156325"/>
            <a:ext cx="2808288" cy="701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5"/>
          </p:nvPr>
        </p:nvSpPr>
        <p:spPr>
          <a:xfrm>
            <a:off x="378748" y="2009325"/>
            <a:ext cx="8408423" cy="496961"/>
          </a:xfrm>
        </p:spPr>
        <p:txBody>
          <a:bodyPr lIns="109728"/>
          <a:lstStyle>
            <a:lvl1pPr>
              <a:lnSpc>
                <a:spcPct val="100000"/>
              </a:lnSpc>
              <a:spcAft>
                <a:spcPts val="0"/>
              </a:spcAft>
              <a:defRPr sz="3400"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1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75577" y="1508535"/>
            <a:ext cx="8408423" cy="552314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3400" b="1" kern="12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2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5976000" y="3456000"/>
            <a:ext cx="2808575" cy="2700000"/>
          </a:xfrm>
        </p:spPr>
        <p:txBody>
          <a:bodyPr rtlCol="0">
            <a:noAutofit/>
          </a:bodyPr>
          <a:lstStyle/>
          <a:p>
            <a:pPr lvl="0"/>
            <a:endParaRPr lang="de-DE" noProof="0" dirty="0"/>
          </a:p>
        </p:txBody>
      </p:sp>
      <p:sp>
        <p:nvSpPr>
          <p:cNvPr id="27" name="Textplatzhalter 13"/>
          <p:cNvSpPr>
            <a:spLocks noGrp="1"/>
          </p:cNvSpPr>
          <p:nvPr>
            <p:ph type="body" sz="quarter" idx="16"/>
          </p:nvPr>
        </p:nvSpPr>
        <p:spPr>
          <a:xfrm>
            <a:off x="386436" y="2708920"/>
            <a:ext cx="4185564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1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9" name="Textplatzhalter 18"/>
          <p:cNvSpPr>
            <a:spLocks noGrp="1"/>
          </p:cNvSpPr>
          <p:nvPr>
            <p:ph type="body" sz="quarter" idx="17"/>
          </p:nvPr>
        </p:nvSpPr>
        <p:spPr>
          <a:xfrm>
            <a:off x="385029" y="2996952"/>
            <a:ext cx="8398971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0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30" name="Textplatzhalter 13"/>
          <p:cNvSpPr>
            <a:spLocks noGrp="1"/>
          </p:cNvSpPr>
          <p:nvPr>
            <p:ph type="body" sz="quarter" idx="19"/>
          </p:nvPr>
        </p:nvSpPr>
        <p:spPr>
          <a:xfrm>
            <a:off x="4558064" y="2708920"/>
            <a:ext cx="4185564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1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31" name="Bildplatzhalter 14"/>
          <p:cNvSpPr>
            <a:spLocks noGrp="1"/>
          </p:cNvSpPr>
          <p:nvPr>
            <p:ph type="pic" sz="quarter" idx="20"/>
          </p:nvPr>
        </p:nvSpPr>
        <p:spPr>
          <a:xfrm>
            <a:off x="3167425" y="3456000"/>
            <a:ext cx="2808575" cy="2700000"/>
          </a:xfrm>
        </p:spPr>
        <p:txBody>
          <a:bodyPr rtlCol="0">
            <a:noAutofit/>
          </a:bodyPr>
          <a:lstStyle/>
          <a:p>
            <a:pPr lvl="0"/>
            <a:endParaRPr lang="de-DE" noProof="0" dirty="0"/>
          </a:p>
        </p:txBody>
      </p:sp>
      <p:sp>
        <p:nvSpPr>
          <p:cNvPr id="32" name="Bildplatzhalter 14"/>
          <p:cNvSpPr>
            <a:spLocks noGrp="1"/>
          </p:cNvSpPr>
          <p:nvPr>
            <p:ph type="pic" sz="quarter" idx="21"/>
          </p:nvPr>
        </p:nvSpPr>
        <p:spPr>
          <a:xfrm>
            <a:off x="359425" y="3456000"/>
            <a:ext cx="2808575" cy="2700000"/>
          </a:xfrm>
        </p:spPr>
        <p:txBody>
          <a:bodyPr rtlCol="0">
            <a:noAutofit/>
          </a:bodyPr>
          <a:lstStyle/>
          <a:p>
            <a:pPr lvl="0"/>
            <a:endParaRPr lang="de-DE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-9525" y="-20638"/>
            <a:ext cx="9154800" cy="11525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502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78748" y="2009325"/>
            <a:ext cx="8408423" cy="496961"/>
          </a:xfrm>
        </p:spPr>
        <p:txBody>
          <a:bodyPr lIns="109728"/>
          <a:lstStyle>
            <a:lvl1pPr>
              <a:lnSpc>
                <a:spcPct val="100000"/>
              </a:lnSpc>
              <a:spcAft>
                <a:spcPts val="0"/>
              </a:spcAft>
              <a:defRPr sz="3400" baseline="0"/>
            </a:lvl1pPr>
          </a:lstStyle>
          <a:p>
            <a:r>
              <a:rPr lang="de-DE" sz="3400" dirty="0" smtClean="0">
                <a:solidFill>
                  <a:schemeClr val="tx2"/>
                </a:solidFill>
                <a:latin typeface="Calibri" pitchFamily="34" charset="0"/>
              </a:rPr>
              <a:t>Untertitel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75577" y="1508535"/>
            <a:ext cx="8408423" cy="552314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3400" b="1" kern="12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de-DE" dirty="0" smtClean="0"/>
              <a:t>Titel des Vortrags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360000" y="3456000"/>
            <a:ext cx="8424000" cy="340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360000" y="6156000"/>
            <a:ext cx="2808000" cy="70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3168000" y="6156000"/>
            <a:ext cx="2808000" cy="70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5976000" y="6156000"/>
            <a:ext cx="2808000" cy="70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3168000" y="3456000"/>
            <a:ext cx="5616575" cy="270000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25" name="Picture 2" descr="C:\Dokumente und Einstellungen\Eva2\Desktop\THUENEN\THUENEN_Markenzeichen\Screen\THUENEN_Web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8000" y="162000"/>
            <a:ext cx="2304256" cy="921703"/>
          </a:xfrm>
          <a:prstGeom prst="rect">
            <a:avLst/>
          </a:prstGeom>
          <a:noFill/>
        </p:spPr>
      </p:pic>
      <p:sp>
        <p:nvSpPr>
          <p:cNvPr id="14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86436" y="2708920"/>
            <a:ext cx="8397564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1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Vorname Nachname</a:t>
            </a:r>
            <a:endParaRPr lang="de-DE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385029" y="2996952"/>
            <a:ext cx="8398971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0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r>
              <a:rPr lang="de-DE" sz="1600" b="0" i="0" kern="1200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Thünen-Institut</a:t>
            </a:r>
            <a:r>
              <a:rPr lang="de-DE" sz="1600" b="0" i="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 für XXX</a:t>
            </a:r>
            <a:endParaRPr lang="de-DE" sz="1600" b="0" i="0" kern="1200" baseline="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519462" y="6261062"/>
            <a:ext cx="2441575" cy="538162"/>
          </a:xfrm>
        </p:spPr>
        <p:txBody>
          <a:bodyPr/>
          <a:lstStyle>
            <a:lvl1pPr>
              <a:lnSpc>
                <a:spcPts val="1680"/>
              </a:lnSpc>
              <a:spcAft>
                <a:spcPts val="300"/>
              </a:spcAft>
              <a:defRPr lang="de-DE" sz="1400" b="1" i="0" kern="1200" baseline="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marL="0" lvl="0" algn="l" defTabSz="914400" rtl="0" eaLnBrk="1" latinLnBrk="0" hangingPunct="1"/>
            <a:r>
              <a:rPr lang="de-DE" dirty="0" smtClean="0"/>
              <a:t>Ort</a:t>
            </a:r>
            <a:br>
              <a:rPr lang="de-DE" dirty="0" smtClean="0"/>
            </a:br>
            <a:r>
              <a:rPr lang="de-DE" dirty="0" smtClean="0"/>
              <a:t>Datum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-20320"/>
            <a:ext cx="9144000" cy="11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1508124"/>
            <a:ext cx="8388464" cy="4370675"/>
          </a:xfrm>
        </p:spPr>
        <p:txBody>
          <a:bodyPr/>
          <a:lstStyle>
            <a:lvl1pPr>
              <a:lnSpc>
                <a:spcPct val="100000"/>
              </a:lnSpc>
              <a:defRPr sz="2800" b="1"/>
            </a:lvl1pPr>
            <a:lvl2pPr marL="432000">
              <a:lnSpc>
                <a:spcPct val="100000"/>
              </a:lnSpc>
              <a:spcAft>
                <a:spcPts val="600"/>
              </a:spcAft>
              <a:defRPr sz="2400" b="0"/>
            </a:lvl2pPr>
            <a:lvl3pPr marL="648000">
              <a:lnSpc>
                <a:spcPct val="100000"/>
              </a:lnSpc>
              <a:defRPr/>
            </a:lvl3pPr>
          </a:lstStyle>
          <a:p>
            <a:pPr>
              <a:lnSpc>
                <a:spcPct val="100000"/>
              </a:lnSpc>
            </a:pPr>
            <a:r>
              <a:rPr lang="de-DE" dirty="0" smtClean="0"/>
              <a:t>Dieser Text steht für die erste Ebene</a:t>
            </a:r>
          </a:p>
          <a:p>
            <a:pPr lvl="1"/>
            <a:r>
              <a:rPr lang="de-DE" dirty="0" smtClean="0"/>
              <a:t>Hier der Text für die zweite Ebene</a:t>
            </a:r>
          </a:p>
          <a:p>
            <a:pPr lvl="2"/>
            <a:r>
              <a:rPr lang="de-DE" dirty="0" smtClean="0"/>
              <a:t>Und hier der Text für Ebene drei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1945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orizontal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-20320"/>
            <a:ext cx="9144000" cy="11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/>
          </p:nvPr>
        </p:nvSpPr>
        <p:spPr>
          <a:xfrm>
            <a:off x="360000" y="1506684"/>
            <a:ext cx="4104000" cy="2678400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680000" y="1508124"/>
            <a:ext cx="4104000" cy="4370675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4263525"/>
            <a:ext cx="4104000" cy="218008"/>
          </a:xfrm>
        </p:spPr>
        <p:txBody>
          <a:bodyPr>
            <a:sp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 smtClean="0"/>
              <a:t>Hier kann eine Bildunterschrift stehen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2458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ertikal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-20320"/>
            <a:ext cx="9144000" cy="11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62000"/>
            <a:ext cx="8424000" cy="486000"/>
          </a:xfrm>
        </p:spPr>
        <p:txBody>
          <a:bodyPr/>
          <a:lstStyle>
            <a:lvl1pPr>
              <a:defRPr sz="2600" baseline="0"/>
            </a:lvl1pPr>
          </a:lstStyle>
          <a:p>
            <a:r>
              <a:rPr lang="de-DE" dirty="0" smtClean="0"/>
              <a:t>Nachhaltig oder überfischt?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522000"/>
            <a:ext cx="8424862" cy="486000"/>
          </a:xfrm>
        </p:spPr>
        <p:txBody>
          <a:bodyPr anchor="b" anchorCtr="0"/>
          <a:lstStyle>
            <a:lvl1pPr>
              <a:lnSpc>
                <a:spcPts val="3500"/>
              </a:lnSpc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steht die zweite Zeile der Headline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240000" y="1508124"/>
            <a:ext cx="5544000" cy="4370675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3"/>
          </p:nvPr>
        </p:nvSpPr>
        <p:spPr>
          <a:xfrm>
            <a:off x="360000" y="1503196"/>
            <a:ext cx="2667600" cy="3690000"/>
          </a:xfrm>
        </p:spPr>
        <p:txBody>
          <a:bodyPr/>
          <a:lstStyle/>
          <a:p>
            <a:endParaRPr lang="de-DE"/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5275125"/>
            <a:ext cx="2667600" cy="720000"/>
          </a:xfrm>
        </p:spPr>
        <p:txBody>
          <a:bodyPr>
            <a:no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 smtClean="0"/>
              <a:t>Hier kann eine Bildunterschrift stehen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6101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-54768"/>
            <a:ext cx="9144000" cy="6912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13" name="Rechteck 12"/>
          <p:cNvSpPr/>
          <p:nvPr userDrawn="1"/>
        </p:nvSpPr>
        <p:spPr>
          <a:xfrm>
            <a:off x="360000" y="3456000"/>
            <a:ext cx="8424000" cy="340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360000" y="6156000"/>
            <a:ext cx="2808000" cy="70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5976000" y="6156000"/>
            <a:ext cx="2808000" cy="70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18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3168000" y="3456000"/>
            <a:ext cx="5616575" cy="270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1" name="Textfeld 20"/>
          <p:cNvSpPr txBox="1"/>
          <p:nvPr userDrawn="1"/>
        </p:nvSpPr>
        <p:spPr>
          <a:xfrm>
            <a:off x="385763" y="2731591"/>
            <a:ext cx="8398237" cy="270000"/>
          </a:xfrm>
          <a:prstGeom prst="rect">
            <a:avLst/>
          </a:prstGeom>
          <a:noFill/>
        </p:spPr>
        <p:txBody>
          <a:bodyPr wrap="square" lIns="109728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b="1" dirty="0" smtClean="0">
                <a:solidFill>
                  <a:prstClr val="white"/>
                </a:solidFill>
                <a:latin typeface="Calibri" pitchFamily="34" charset="0"/>
                <a:cs typeface="+mn-cs"/>
              </a:rPr>
              <a:t>Vorname Nachname</a:t>
            </a:r>
            <a:endParaRPr lang="de-DE" sz="1600" b="1" dirty="0">
              <a:solidFill>
                <a:prstClr val="white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2" name="Textfeld 21"/>
          <p:cNvSpPr txBox="1"/>
          <p:nvPr userDrawn="1"/>
        </p:nvSpPr>
        <p:spPr>
          <a:xfrm>
            <a:off x="385763" y="2966400"/>
            <a:ext cx="8398237" cy="270000"/>
          </a:xfrm>
          <a:prstGeom prst="rect">
            <a:avLst/>
          </a:prstGeom>
          <a:noFill/>
        </p:spPr>
        <p:txBody>
          <a:bodyPr wrap="square" lIns="109728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 err="1" smtClean="0">
                <a:solidFill>
                  <a:prstClr val="white"/>
                </a:solidFill>
                <a:latin typeface="Calibri" pitchFamily="34" charset="0"/>
                <a:cs typeface="+mn-cs"/>
              </a:rPr>
              <a:t>Thünen</a:t>
            </a:r>
            <a:r>
              <a:rPr lang="de-DE" sz="1600" dirty="0" smtClean="0">
                <a:solidFill>
                  <a:prstClr val="white"/>
                </a:solidFill>
                <a:latin typeface="Calibri" pitchFamily="34" charset="0"/>
                <a:cs typeface="+mn-cs"/>
              </a:rPr>
              <a:t>-Institut für XXX</a:t>
            </a:r>
            <a:endParaRPr lang="de-DE" sz="1600" dirty="0">
              <a:solidFill>
                <a:prstClr val="white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3" name="Textfeld 22"/>
          <p:cNvSpPr txBox="1"/>
          <p:nvPr userDrawn="1"/>
        </p:nvSpPr>
        <p:spPr>
          <a:xfrm>
            <a:off x="539750" y="6275664"/>
            <a:ext cx="2440970" cy="5377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400" b="1" dirty="0" smtClean="0">
                <a:solidFill>
                  <a:prstClr val="white"/>
                </a:solidFill>
                <a:latin typeface="Calibri" pitchFamily="34" charset="0"/>
                <a:cs typeface="+mn-cs"/>
              </a:rPr>
              <a:t>Ort</a:t>
            </a:r>
            <a:br>
              <a:rPr lang="de-DE" sz="1400" b="1" dirty="0" smtClean="0">
                <a:solidFill>
                  <a:prstClr val="white"/>
                </a:solidFill>
                <a:latin typeface="Calibri" pitchFamily="34" charset="0"/>
                <a:cs typeface="+mn-cs"/>
              </a:rPr>
            </a:br>
            <a:r>
              <a:rPr lang="de-DE" sz="1400" b="1" dirty="0" smtClean="0">
                <a:solidFill>
                  <a:prstClr val="white"/>
                </a:solidFill>
                <a:latin typeface="Calibri" pitchFamily="34" charset="0"/>
                <a:cs typeface="+mn-cs"/>
              </a:rPr>
              <a:t>Datum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5763" y="1655329"/>
            <a:ext cx="8398237" cy="576263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3400" b="1" kern="1200" baseline="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de-DE" dirty="0" smtClean="0"/>
              <a:t>Kapitel 1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85763" y="2117697"/>
            <a:ext cx="8398237" cy="55562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3400" kern="120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Untertitel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3403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78748" y="2009325"/>
            <a:ext cx="8408423" cy="496961"/>
          </a:xfrm>
        </p:spPr>
        <p:txBody>
          <a:bodyPr lIns="109728"/>
          <a:lstStyle>
            <a:lvl1pPr>
              <a:lnSpc>
                <a:spcPct val="100000"/>
              </a:lnSpc>
              <a:spcAft>
                <a:spcPts val="0"/>
              </a:spcAft>
              <a:defRPr sz="3400" baseline="0"/>
            </a:lvl1pPr>
          </a:lstStyle>
          <a:p>
            <a:r>
              <a:rPr lang="de-DE" dirty="0" smtClean="0"/>
              <a:t>Hier könnte stehen: Für weitere Informationen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75577" y="1508535"/>
            <a:ext cx="8408423" cy="552314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3400" b="1" kern="12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de-DE" dirty="0" smtClean="0"/>
              <a:t>Dies könnte der Abschlusstext sein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360000" y="3456000"/>
            <a:ext cx="8424000" cy="340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360000" y="6156000"/>
            <a:ext cx="2808000" cy="70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3168000" y="6156000"/>
            <a:ext cx="2808000" cy="70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5976000" y="6156000"/>
            <a:ext cx="2808000" cy="70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5976000" y="3456000"/>
            <a:ext cx="2808575" cy="270000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25" name="Picture 2" descr="C:\Dokumente und Einstellungen\Eva2\Desktop\THUENEN\THUENEN_Markenzeichen\Screen\THUENEN_Web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8000" y="162000"/>
            <a:ext cx="2304256" cy="921703"/>
          </a:xfrm>
          <a:prstGeom prst="rect">
            <a:avLst/>
          </a:prstGeom>
          <a:noFill/>
        </p:spPr>
      </p:pic>
      <p:sp>
        <p:nvSpPr>
          <p:cNvPr id="14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86436" y="2708920"/>
            <a:ext cx="4185564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1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vorname.nachname@ti.bund.de</a:t>
            </a:r>
            <a:endParaRPr lang="de-DE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385029" y="2996952"/>
            <a:ext cx="8398971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0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r>
              <a:rPr lang="de-DE" sz="1600" b="0" i="0" kern="1200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Thünen-Institut</a:t>
            </a:r>
            <a:r>
              <a:rPr lang="de-DE" sz="1600" b="0" i="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 für XXX</a:t>
            </a:r>
            <a:endParaRPr lang="de-DE" sz="1600" b="0" i="0" kern="1200" baseline="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8" name="Textplatzhalt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4558064" y="2708920"/>
            <a:ext cx="4185564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1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www.ti.bund.de</a:t>
            </a:r>
            <a:endParaRPr lang="de-DE" dirty="0"/>
          </a:p>
        </p:txBody>
      </p:sp>
      <p:sp>
        <p:nvSpPr>
          <p:cNvPr id="20" name="Bildplatzhalter 14"/>
          <p:cNvSpPr>
            <a:spLocks noGrp="1"/>
          </p:cNvSpPr>
          <p:nvPr>
            <p:ph type="pic" sz="quarter" idx="20"/>
          </p:nvPr>
        </p:nvSpPr>
        <p:spPr>
          <a:xfrm>
            <a:off x="3167425" y="3456000"/>
            <a:ext cx="2808575" cy="270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1" name="Bildplatzhalter 14"/>
          <p:cNvSpPr>
            <a:spLocks noGrp="1"/>
          </p:cNvSpPr>
          <p:nvPr>
            <p:ph type="pic" sz="quarter" idx="21"/>
          </p:nvPr>
        </p:nvSpPr>
        <p:spPr>
          <a:xfrm>
            <a:off x="359425" y="3456000"/>
            <a:ext cx="2808575" cy="270000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1584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360000" y="3456000"/>
            <a:ext cx="8424000" cy="340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360000" y="6156000"/>
            <a:ext cx="2808000" cy="70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3168000" y="6156000"/>
            <a:ext cx="2808000" cy="70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5976000" y="6156000"/>
            <a:ext cx="2808000" cy="70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 userDrawn="1">
            <p:ph type="pic" sz="quarter" idx="13"/>
          </p:nvPr>
        </p:nvSpPr>
        <p:spPr>
          <a:xfrm>
            <a:off x="3168000" y="3456000"/>
            <a:ext cx="5616575" cy="270000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25" name="Picture 2" descr="C:\Dokumente und Einstellungen\Eva2\Desktop\THUENEN\THUENEN_Markenzeichen\Screen\THUENEN_Web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8000" y="162000"/>
            <a:ext cx="2304256" cy="921703"/>
          </a:xfrm>
          <a:prstGeom prst="rect">
            <a:avLst/>
          </a:prstGeom>
          <a:noFill/>
        </p:spPr>
      </p:pic>
      <p:sp>
        <p:nvSpPr>
          <p:cNvPr id="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29200" y="2160000"/>
            <a:ext cx="8243888" cy="532800"/>
          </a:xfrm>
        </p:spPr>
        <p:txBody>
          <a:bodyPr/>
          <a:lstStyle>
            <a:lvl1pPr>
              <a:lnSpc>
                <a:spcPts val="3500"/>
              </a:lnSpc>
              <a:spcAft>
                <a:spcPts val="0"/>
              </a:spcAft>
              <a:defRPr sz="3400"/>
            </a:lvl1pPr>
          </a:lstStyle>
          <a:p>
            <a:pPr lvl="0"/>
            <a:r>
              <a:rPr lang="de-DE" dirty="0" smtClean="0"/>
              <a:t>Titel </a:t>
            </a:r>
            <a:r>
              <a:rPr lang="de-DE" dirty="0" err="1" smtClean="0"/>
              <a:t>Subline</a:t>
            </a:r>
            <a:r>
              <a:rPr lang="de-DE" dirty="0" smtClean="0"/>
              <a:t> </a:t>
            </a:r>
            <a:r>
              <a:rPr lang="de-DE" dirty="0" err="1" smtClean="0"/>
              <a:t>Powerpoint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2726952"/>
            <a:ext cx="8244000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Vorname Nachname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539750" y="2966400"/>
            <a:ext cx="8243888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lnSpc>
                <a:spcPts val="1900"/>
              </a:lnSpc>
            </a:pPr>
            <a:r>
              <a:rPr lang="de-DE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Thünen</a:t>
            </a: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-Institut für XXX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6156000"/>
            <a:ext cx="2448000" cy="702000"/>
          </a:xfrm>
        </p:spPr>
        <p:txBody>
          <a:bodyPr anchor="ctr" anchorCtr="0"/>
          <a:lstStyle>
            <a:lvl1pPr>
              <a:lnSpc>
                <a:spcPts val="1700"/>
              </a:lnSpc>
              <a:spcAft>
                <a:spcPts val="0"/>
              </a:spcAft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Hamburg,</a:t>
            </a:r>
            <a:br>
              <a:rPr lang="de-DE" dirty="0" smtClean="0"/>
            </a:br>
            <a:r>
              <a:rPr lang="de-DE" dirty="0" smtClean="0"/>
              <a:t>den XX.XX.2012</a:t>
            </a:r>
          </a:p>
        </p:txBody>
      </p:sp>
      <p:sp>
        <p:nvSpPr>
          <p:cNvPr id="18" name="Titel 17"/>
          <p:cNvSpPr>
            <a:spLocks noGrp="1"/>
          </p:cNvSpPr>
          <p:nvPr>
            <p:ph type="title" hasCustomPrompt="1"/>
          </p:nvPr>
        </p:nvSpPr>
        <p:spPr>
          <a:xfrm>
            <a:off x="529200" y="1627200"/>
            <a:ext cx="8244000" cy="532800"/>
          </a:xfrm>
        </p:spPr>
        <p:txBody>
          <a:bodyPr/>
          <a:lstStyle>
            <a:lvl1pPr>
              <a:defRPr sz="340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 Headline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360000" y="3456000"/>
            <a:ext cx="8424000" cy="340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360000" y="6156000"/>
            <a:ext cx="2808000" cy="70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3168000" y="6156000"/>
            <a:ext cx="2808000" cy="70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5976000" y="6156000"/>
            <a:ext cx="2808000" cy="70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 userDrawn="1">
            <p:ph type="pic" sz="quarter" idx="13"/>
          </p:nvPr>
        </p:nvSpPr>
        <p:spPr>
          <a:xfrm>
            <a:off x="3168000" y="3456000"/>
            <a:ext cx="5616575" cy="270000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25" name="Picture 2" descr="C:\Dokumente und Einstellungen\Eva2\Desktop\THUENEN\THUENEN_Markenzeichen\Screen\THUENEN_Web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8000" y="162000"/>
            <a:ext cx="2304256" cy="921703"/>
          </a:xfrm>
          <a:prstGeom prst="rect">
            <a:avLst/>
          </a:prstGeom>
          <a:noFill/>
        </p:spPr>
      </p:pic>
      <p:sp>
        <p:nvSpPr>
          <p:cNvPr id="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29200" y="2160000"/>
            <a:ext cx="8243888" cy="532800"/>
          </a:xfrm>
        </p:spPr>
        <p:txBody>
          <a:bodyPr/>
          <a:lstStyle>
            <a:lvl1pPr>
              <a:lnSpc>
                <a:spcPts val="3500"/>
              </a:lnSpc>
              <a:spcAft>
                <a:spcPts val="0"/>
              </a:spcAft>
              <a:defRPr sz="3400"/>
            </a:lvl1pPr>
          </a:lstStyle>
          <a:p>
            <a:pPr lvl="0"/>
            <a:r>
              <a:rPr lang="de-DE" dirty="0" smtClean="0"/>
              <a:t>Titel </a:t>
            </a:r>
            <a:r>
              <a:rPr lang="de-DE" dirty="0" err="1" smtClean="0"/>
              <a:t>Subline</a:t>
            </a:r>
            <a:r>
              <a:rPr lang="de-DE" dirty="0" smtClean="0"/>
              <a:t> </a:t>
            </a:r>
            <a:r>
              <a:rPr lang="de-DE" dirty="0" err="1" smtClean="0"/>
              <a:t>Powerpoint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2726952"/>
            <a:ext cx="8244000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Vorname Nachname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539750" y="2966400"/>
            <a:ext cx="8243888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lnSpc>
                <a:spcPts val="1900"/>
              </a:lnSpc>
            </a:pPr>
            <a:r>
              <a:rPr lang="de-DE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Thünen</a:t>
            </a: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-Institut für XXX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6156000"/>
            <a:ext cx="2448000" cy="702000"/>
          </a:xfrm>
        </p:spPr>
        <p:txBody>
          <a:bodyPr anchor="ctr" anchorCtr="0"/>
          <a:lstStyle>
            <a:lvl1pPr>
              <a:lnSpc>
                <a:spcPts val="1700"/>
              </a:lnSpc>
              <a:spcAft>
                <a:spcPts val="0"/>
              </a:spcAft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Hamburg,</a:t>
            </a:r>
            <a:br>
              <a:rPr lang="de-DE" dirty="0" smtClean="0"/>
            </a:br>
            <a:r>
              <a:rPr lang="de-DE" dirty="0" smtClean="0"/>
              <a:t>den XX.XX.2014</a:t>
            </a:r>
          </a:p>
        </p:txBody>
      </p:sp>
      <p:sp>
        <p:nvSpPr>
          <p:cNvPr id="18" name="Titel 17"/>
          <p:cNvSpPr>
            <a:spLocks noGrp="1"/>
          </p:cNvSpPr>
          <p:nvPr>
            <p:ph type="title" hasCustomPrompt="1"/>
          </p:nvPr>
        </p:nvSpPr>
        <p:spPr>
          <a:xfrm>
            <a:off x="529200" y="1627200"/>
            <a:ext cx="8244000" cy="532800"/>
          </a:xfrm>
        </p:spPr>
        <p:txBody>
          <a:bodyPr/>
          <a:lstStyle>
            <a:lvl1pPr>
              <a:defRPr sz="340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 Headline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orizontal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-9525" y="-20638"/>
            <a:ext cx="9154800" cy="11525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/>
          </p:nvPr>
        </p:nvSpPr>
        <p:spPr>
          <a:xfrm>
            <a:off x="360000" y="1506684"/>
            <a:ext cx="4104000" cy="2678400"/>
          </a:xfrm>
        </p:spPr>
        <p:txBody>
          <a:bodyPr rtlCol="0">
            <a:noAutofit/>
          </a:bodyPr>
          <a:lstStyle/>
          <a:p>
            <a:pPr lvl="0"/>
            <a:endParaRPr lang="de-DE" noProof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680000" y="1508124"/>
            <a:ext cx="4104000" cy="4370675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360000" y="4263525"/>
            <a:ext cx="4104000" cy="218008"/>
          </a:xfrm>
        </p:spPr>
        <p:txBody>
          <a:bodyPr>
            <a:sp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ertikal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-9525" y="-20638"/>
            <a:ext cx="9154800" cy="11525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98684"/>
            <a:ext cx="8424000" cy="486000"/>
          </a:xfrm>
        </p:spPr>
        <p:txBody>
          <a:bodyPr/>
          <a:lstStyle>
            <a:lvl1pPr>
              <a:defRPr sz="2600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360000" y="522000"/>
            <a:ext cx="8424862" cy="486000"/>
          </a:xfrm>
        </p:spPr>
        <p:txBody>
          <a:bodyPr anchor="b"/>
          <a:lstStyle>
            <a:lvl1pPr>
              <a:lnSpc>
                <a:spcPts val="3500"/>
              </a:lnSpc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240000" y="1508124"/>
            <a:ext cx="5544000" cy="1231106"/>
          </a:xfrm>
        </p:spPr>
        <p:txBody>
          <a:bodyPr>
            <a:sp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vertikal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-9525" y="-20638"/>
            <a:ext cx="9154800" cy="11525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98684"/>
            <a:ext cx="8424000" cy="486000"/>
          </a:xfrm>
        </p:spPr>
        <p:txBody>
          <a:bodyPr/>
          <a:lstStyle>
            <a:lvl1pPr>
              <a:defRPr sz="2600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360000" y="522000"/>
            <a:ext cx="8424862" cy="486000"/>
          </a:xfrm>
        </p:spPr>
        <p:txBody>
          <a:bodyPr anchor="b"/>
          <a:lstStyle>
            <a:lvl1pPr>
              <a:lnSpc>
                <a:spcPts val="3500"/>
              </a:lnSpc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240000" y="1508124"/>
            <a:ext cx="5544000" cy="4370675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3"/>
          </p:nvPr>
        </p:nvSpPr>
        <p:spPr>
          <a:xfrm>
            <a:off x="360000" y="1503196"/>
            <a:ext cx="2667600" cy="3690000"/>
          </a:xfrm>
        </p:spPr>
        <p:txBody>
          <a:bodyPr rtlCol="0">
            <a:noAutofit/>
          </a:bodyPr>
          <a:lstStyle/>
          <a:p>
            <a:pPr lvl="0"/>
            <a:endParaRPr lang="de-DE" noProof="0"/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360000" y="5275125"/>
            <a:ext cx="2667600" cy="720000"/>
          </a:xfrm>
        </p:spPr>
        <p:txBody>
          <a:bodyPr>
            <a:no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29470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-53975"/>
            <a:ext cx="9144000" cy="6911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360363" y="3455988"/>
            <a:ext cx="8423275" cy="34020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360363" y="6156325"/>
            <a:ext cx="2808287" cy="7016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9" name="Rechteck 8"/>
          <p:cNvSpPr/>
          <p:nvPr userDrawn="1"/>
        </p:nvSpPr>
        <p:spPr>
          <a:xfrm>
            <a:off x="5975350" y="6156325"/>
            <a:ext cx="2808288" cy="701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" name="Textfeld 9"/>
          <p:cNvSpPr txBox="1"/>
          <p:nvPr userDrawn="1"/>
        </p:nvSpPr>
        <p:spPr>
          <a:xfrm>
            <a:off x="385763" y="2732088"/>
            <a:ext cx="8397875" cy="269875"/>
          </a:xfrm>
          <a:prstGeom prst="rect">
            <a:avLst/>
          </a:prstGeom>
          <a:noFill/>
        </p:spPr>
        <p:txBody>
          <a:bodyPr lIns="109728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Vorname Nachname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385763" y="2967038"/>
            <a:ext cx="8397875" cy="269875"/>
          </a:xfrm>
          <a:prstGeom prst="rect">
            <a:avLst/>
          </a:prstGeom>
          <a:noFill/>
        </p:spPr>
        <p:txBody>
          <a:bodyPr lIns="109728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 err="1">
                <a:solidFill>
                  <a:schemeClr val="bg1"/>
                </a:solidFill>
                <a:latin typeface="Calibri" pitchFamily="34" charset="0"/>
                <a:cs typeface="+mn-cs"/>
              </a:rPr>
              <a:t>Thünen</a:t>
            </a:r>
            <a:r>
              <a:rPr lang="de-DE" sz="1600" dirty="0">
                <a:solidFill>
                  <a:schemeClr val="bg1"/>
                </a:solidFill>
                <a:latin typeface="Calibri" pitchFamily="34" charset="0"/>
                <a:cs typeface="+mn-cs"/>
              </a:rPr>
              <a:t>-Institut für XXX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539750" y="6275388"/>
            <a:ext cx="2441575" cy="538162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Ort</a:t>
            </a:r>
            <a:br>
              <a:rPr lang="de-DE" sz="1400" b="1" dirty="0">
                <a:solidFill>
                  <a:schemeClr val="bg1"/>
                </a:solidFill>
                <a:latin typeface="Calibri" pitchFamily="34" charset="0"/>
                <a:cs typeface="+mn-cs"/>
              </a:rPr>
            </a:br>
            <a:r>
              <a:rPr lang="de-DE" sz="1400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Datum</a:t>
            </a:r>
          </a:p>
        </p:txBody>
      </p:sp>
      <p:sp>
        <p:nvSpPr>
          <p:cNvPr id="18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3168000" y="3456000"/>
            <a:ext cx="5616575" cy="2700000"/>
          </a:xfrm>
        </p:spPr>
        <p:txBody>
          <a:bodyPr rtlCol="0">
            <a:noAutofit/>
          </a:bodyPr>
          <a:lstStyle/>
          <a:p>
            <a:pPr lvl="0"/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85763" y="1655329"/>
            <a:ext cx="8398237" cy="576263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3400" b="1" kern="1200" baseline="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385763" y="2117697"/>
            <a:ext cx="8398237" cy="55562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3400" kern="120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360363" y="3455988"/>
            <a:ext cx="8423275" cy="34020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>
            <a:off x="360363" y="6156325"/>
            <a:ext cx="2808287" cy="7016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3168650" y="6156325"/>
            <a:ext cx="2806700" cy="701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5975350" y="6156325"/>
            <a:ext cx="2808288" cy="701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22" name="Picture 2" descr="C:\Dokumente und Einstellungen\Eva2\Desktop\THUENEN\THUENEN_Markenzeichen\Screen\THUENEN_Web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8613" y="161925"/>
            <a:ext cx="23034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platzhalter 16"/>
          <p:cNvSpPr>
            <a:spLocks noGrp="1"/>
          </p:cNvSpPr>
          <p:nvPr>
            <p:ph type="body" sz="quarter" idx="15"/>
          </p:nvPr>
        </p:nvSpPr>
        <p:spPr>
          <a:xfrm>
            <a:off x="378748" y="2009325"/>
            <a:ext cx="8408423" cy="496961"/>
          </a:xfrm>
        </p:spPr>
        <p:txBody>
          <a:bodyPr lIns="109728"/>
          <a:lstStyle>
            <a:lvl1pPr>
              <a:lnSpc>
                <a:spcPct val="100000"/>
              </a:lnSpc>
              <a:spcAft>
                <a:spcPts val="0"/>
              </a:spcAft>
              <a:defRPr sz="3400"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75577" y="1508535"/>
            <a:ext cx="8408423" cy="552314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3400" b="1" kern="12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5976000" y="3456000"/>
            <a:ext cx="2808575" cy="2700000"/>
          </a:xfrm>
        </p:spPr>
        <p:txBody>
          <a:bodyPr rtlCol="0">
            <a:noAutofit/>
          </a:bodyPr>
          <a:lstStyle/>
          <a:p>
            <a:pPr lvl="0"/>
            <a:endParaRPr lang="de-DE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6"/>
          </p:nvPr>
        </p:nvSpPr>
        <p:spPr>
          <a:xfrm>
            <a:off x="386436" y="2708920"/>
            <a:ext cx="4185564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1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7"/>
          </p:nvPr>
        </p:nvSpPr>
        <p:spPr>
          <a:xfrm>
            <a:off x="385029" y="2996952"/>
            <a:ext cx="8398971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0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8" name="Textplatzhalter 13"/>
          <p:cNvSpPr>
            <a:spLocks noGrp="1"/>
          </p:cNvSpPr>
          <p:nvPr>
            <p:ph type="body" sz="quarter" idx="19"/>
          </p:nvPr>
        </p:nvSpPr>
        <p:spPr>
          <a:xfrm>
            <a:off x="4558064" y="2708920"/>
            <a:ext cx="4185564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1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0" name="Bildplatzhalter 14"/>
          <p:cNvSpPr>
            <a:spLocks noGrp="1"/>
          </p:cNvSpPr>
          <p:nvPr>
            <p:ph type="pic" sz="quarter" idx="20"/>
          </p:nvPr>
        </p:nvSpPr>
        <p:spPr>
          <a:xfrm>
            <a:off x="3167425" y="3456000"/>
            <a:ext cx="2808575" cy="2700000"/>
          </a:xfrm>
        </p:spPr>
        <p:txBody>
          <a:bodyPr rtlCol="0">
            <a:noAutofit/>
          </a:bodyPr>
          <a:lstStyle/>
          <a:p>
            <a:pPr lvl="0"/>
            <a:endParaRPr lang="de-DE" noProof="0" dirty="0"/>
          </a:p>
        </p:txBody>
      </p:sp>
      <p:sp>
        <p:nvSpPr>
          <p:cNvPr id="21" name="Bildplatzhalter 14"/>
          <p:cNvSpPr>
            <a:spLocks noGrp="1"/>
          </p:cNvSpPr>
          <p:nvPr>
            <p:ph type="pic" sz="quarter" idx="21"/>
          </p:nvPr>
        </p:nvSpPr>
        <p:spPr>
          <a:xfrm>
            <a:off x="359425" y="3456000"/>
            <a:ext cx="2808575" cy="2700000"/>
          </a:xfrm>
        </p:spPr>
        <p:txBody>
          <a:bodyPr rtlCol="0">
            <a:noAutofit/>
          </a:bodyPr>
          <a:lstStyle/>
          <a:p>
            <a:pPr lvl="0"/>
            <a:endParaRPr lang="de-DE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360363" y="3455988"/>
            <a:ext cx="8423275" cy="34020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360363" y="6156325"/>
            <a:ext cx="2808287" cy="7016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>
            <a:off x="3168650" y="6156325"/>
            <a:ext cx="2806700" cy="701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5975350" y="6156325"/>
            <a:ext cx="2808288" cy="701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16" name="Picture 2" descr="C:\Dokumente und Einstellungen\Eva2\Desktop\THUENEN\THUENEN_Markenzeichen\Screen\THUENEN_Web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8613" y="161925"/>
            <a:ext cx="23034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3168000" y="3456000"/>
            <a:ext cx="5616575" cy="2700000"/>
          </a:xfrm>
        </p:spPr>
        <p:txBody>
          <a:bodyPr rtlCol="0">
            <a:noAutofit/>
          </a:bodyPr>
          <a:lstStyle/>
          <a:p>
            <a:pPr lvl="0"/>
            <a:endParaRPr lang="de-DE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529200" y="2160000"/>
            <a:ext cx="8243888" cy="532800"/>
          </a:xfrm>
        </p:spPr>
        <p:txBody>
          <a:bodyPr/>
          <a:lstStyle>
            <a:lvl1pPr>
              <a:lnSpc>
                <a:spcPts val="3500"/>
              </a:lnSpc>
              <a:spcAft>
                <a:spcPts val="0"/>
              </a:spcAft>
              <a:defRPr sz="34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539750" y="2726952"/>
            <a:ext cx="8244000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7"/>
          </p:nvPr>
        </p:nvSpPr>
        <p:spPr>
          <a:xfrm>
            <a:off x="539750" y="2966400"/>
            <a:ext cx="8243888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/>
          </p:nvPr>
        </p:nvSpPr>
        <p:spPr>
          <a:xfrm>
            <a:off x="540000" y="6156000"/>
            <a:ext cx="2448000" cy="702000"/>
          </a:xfrm>
        </p:spPr>
        <p:txBody>
          <a:bodyPr anchor="ctr"/>
          <a:lstStyle>
            <a:lvl1pPr>
              <a:lnSpc>
                <a:spcPts val="1700"/>
              </a:lnSpc>
              <a:spcAft>
                <a:spcPts val="0"/>
              </a:spcAft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8" name="Titel 17"/>
          <p:cNvSpPr>
            <a:spLocks noGrp="1"/>
          </p:cNvSpPr>
          <p:nvPr>
            <p:ph type="title"/>
          </p:nvPr>
        </p:nvSpPr>
        <p:spPr>
          <a:xfrm>
            <a:off x="529200" y="1627200"/>
            <a:ext cx="8244000" cy="532800"/>
          </a:xfrm>
        </p:spPr>
        <p:txBody>
          <a:bodyPr/>
          <a:lstStyle>
            <a:lvl1pPr>
              <a:defRPr sz="34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3.gif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33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8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4763" y="-1905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9"/>
          <p:cNvSpPr/>
          <p:nvPr/>
        </p:nvSpPr>
        <p:spPr>
          <a:xfrm>
            <a:off x="0" y="6156325"/>
            <a:ext cx="91440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361950" y="6483350"/>
            <a:ext cx="969963" cy="25876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29.10.2019</a:t>
            </a: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66713" y="6291263"/>
            <a:ext cx="969962" cy="1841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Seite </a:t>
            </a:r>
            <a:fld id="{A9F5B0BC-1D69-4637-9559-337DF910FB80}" type="slidenum">
              <a:rPr lang="de-DE" sz="14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de-DE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1030" name="Titelplatzhalter 1"/>
          <p:cNvSpPr>
            <a:spLocks noGrp="1"/>
          </p:cNvSpPr>
          <p:nvPr>
            <p:ph type="title"/>
          </p:nvPr>
        </p:nvSpPr>
        <p:spPr bwMode="auto">
          <a:xfrm>
            <a:off x="360363" y="0"/>
            <a:ext cx="84232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103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95288" y="1268413"/>
            <a:ext cx="8353425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Dieser Text steht für die erste Ebene</a:t>
            </a:r>
          </a:p>
          <a:p>
            <a:pPr lvl="1"/>
            <a:r>
              <a:rPr lang="de-DE" dirty="0" smtClean="0"/>
              <a:t>Hier der Text für die zweite Ebene</a:t>
            </a:r>
          </a:p>
          <a:p>
            <a:pPr lvl="2"/>
            <a:r>
              <a:rPr lang="de-DE" dirty="0" smtClean="0"/>
              <a:t>Und hier der Text für Ebene drei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547813" y="6292850"/>
            <a:ext cx="6065837" cy="2698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Dominik Jochem</a:t>
            </a:r>
            <a:endParaRPr lang="de-DE" sz="1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1439863" y="6318250"/>
            <a:ext cx="0" cy="36036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2" descr="C:\Dokumente und Einstellungen\Eva2\Desktop\THUENEN\THUENEN_Markenzeichen\Screen\THUENEN_Web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13650" y="6227763"/>
            <a:ext cx="12858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feld 14"/>
          <p:cNvSpPr txBox="1"/>
          <p:nvPr/>
        </p:nvSpPr>
        <p:spPr>
          <a:xfrm>
            <a:off x="1547813" y="6486525"/>
            <a:ext cx="6065837" cy="27146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" name="Textfeld 17"/>
          <p:cNvSpPr txBox="1"/>
          <p:nvPr userDrawn="1"/>
        </p:nvSpPr>
        <p:spPr>
          <a:xfrm>
            <a:off x="1530499" y="6489340"/>
            <a:ext cx="6065837" cy="27146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Einschlagsrückrechnung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125" r:id="rId3"/>
    <p:sldLayoutId id="2147484090" r:id="rId4"/>
    <p:sldLayoutId id="2147484091" r:id="rId5"/>
    <p:sldLayoutId id="2147484124" r:id="rId6"/>
    <p:sldLayoutId id="2147484092" r:id="rId7"/>
    <p:sldLayoutId id="2147484093" r:id="rId8"/>
    <p:sldLayoutId id="2147484095" r:id="rId9"/>
    <p:sldLayoutId id="2147484114" r:id="rId10"/>
    <p:sldLayoutId id="2147484126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ts val="3500"/>
        </a:lnSpc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lnSpc>
          <a:spcPts val="35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lnSpc>
          <a:spcPts val="35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lnSpc>
          <a:spcPts val="35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lnSpc>
          <a:spcPts val="35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lnSpc>
          <a:spcPts val="35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lnSpc>
          <a:spcPts val="35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lnSpc>
          <a:spcPts val="35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lnSpc>
          <a:spcPts val="35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</a:defRPr>
      </a:lvl9pPr>
    </p:titleStyle>
    <p:bodyStyle>
      <a:lvl1pPr algn="l" rtl="0" eaLnBrk="0" fontAlgn="base" hangingPunct="0">
        <a:lnSpc>
          <a:spcPts val="2400"/>
        </a:lnSpc>
        <a:spcBef>
          <a:spcPct val="0"/>
        </a:spcBef>
        <a:spcAft>
          <a:spcPts val="1200"/>
        </a:spcAft>
        <a:buFont typeface="Arial" charset="0"/>
        <a:defRPr sz="2000" kern="1200">
          <a:solidFill>
            <a:schemeClr val="tx2"/>
          </a:solidFill>
          <a:latin typeface="Calibri" pitchFamily="34" charset="0"/>
          <a:ea typeface="+mn-ea"/>
          <a:cs typeface="+mn-cs"/>
        </a:defRPr>
      </a:lvl1pPr>
      <a:lvl2pPr marL="215900" indent="-215900" algn="l" rtl="0" eaLnBrk="0" fontAlgn="base" hangingPunct="0">
        <a:lnSpc>
          <a:spcPts val="2400"/>
        </a:lnSpc>
        <a:spcBef>
          <a:spcPct val="0"/>
        </a:spcBef>
        <a:spcAft>
          <a:spcPts val="1200"/>
        </a:spcAft>
        <a:buClr>
          <a:schemeClr val="accent2"/>
        </a:buClr>
        <a:buFont typeface="Calibri" pitchFamily="34" charset="0"/>
        <a:buChar char="•"/>
        <a:defRPr sz="2000" kern="1200">
          <a:solidFill>
            <a:schemeClr val="tx2"/>
          </a:solidFill>
          <a:latin typeface="Calibri" pitchFamily="34" charset="0"/>
          <a:ea typeface="+mn-ea"/>
          <a:cs typeface="+mn-cs"/>
        </a:defRPr>
      </a:lvl2pPr>
      <a:lvl3pPr marL="431800" indent="-215900" algn="l" rtl="0" eaLnBrk="0" fontAlgn="base" hangingPunct="0">
        <a:lnSpc>
          <a:spcPts val="2400"/>
        </a:lnSpc>
        <a:spcBef>
          <a:spcPct val="0"/>
        </a:spcBef>
        <a:spcAft>
          <a:spcPts val="1200"/>
        </a:spcAft>
        <a:buClr>
          <a:schemeClr val="tx2"/>
        </a:buClr>
        <a:buFont typeface="Symbol" pitchFamily="18" charset="2"/>
        <a:buChar char="-"/>
        <a:defRPr sz="2000" kern="1200">
          <a:solidFill>
            <a:schemeClr val="tx2"/>
          </a:solidFill>
          <a:latin typeface="Calibri" pitchFamily="34" charset="0"/>
          <a:ea typeface="+mn-ea"/>
          <a:cs typeface="+mn-cs"/>
        </a:defRPr>
      </a:lvl3pPr>
      <a:lvl4pPr algn="l" rtl="0" eaLnBrk="0" fontAlgn="base" hangingPunct="0">
        <a:lnSpc>
          <a:spcPts val="1700"/>
        </a:lnSpc>
        <a:spcBef>
          <a:spcPct val="0"/>
        </a:spcBef>
        <a:spcAft>
          <a:spcPct val="0"/>
        </a:spcAft>
        <a:defRPr sz="1400" kern="1200">
          <a:solidFill>
            <a:schemeClr val="tx2"/>
          </a:solidFill>
          <a:latin typeface="Calibri" pitchFamily="34" charset="0"/>
          <a:ea typeface="+mn-ea"/>
          <a:cs typeface="+mn-cs"/>
        </a:defRPr>
      </a:lvl4pPr>
      <a:lvl5pPr algn="l" rtl="0" eaLnBrk="0" fontAlgn="base" hangingPunct="0">
        <a:lnSpc>
          <a:spcPts val="1600"/>
        </a:lnSpc>
        <a:spcBef>
          <a:spcPct val="0"/>
        </a:spcBef>
        <a:spcAft>
          <a:spcPct val="0"/>
        </a:spcAft>
        <a:defRPr sz="1400" kern="1200">
          <a:solidFill>
            <a:schemeClr val="tx2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rafik 1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4763" y="-1905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hteck 14"/>
          <p:cNvSpPr/>
          <p:nvPr/>
        </p:nvSpPr>
        <p:spPr>
          <a:xfrm>
            <a:off x="0" y="6156325"/>
            <a:ext cx="91440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361950" y="6483350"/>
            <a:ext cx="969963" cy="25876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Datum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366713" y="6291263"/>
            <a:ext cx="969962" cy="1841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Seite </a:t>
            </a:r>
            <a:fld id="{199C19F5-C704-4BCA-AF4E-E507B699722C}" type="slidenum">
              <a:rPr lang="de-DE" sz="14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de-DE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1547813" y="6292850"/>
            <a:ext cx="6065837" cy="2698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Dr. Holger Weimar </a:t>
            </a:r>
          </a:p>
        </p:txBody>
      </p:sp>
      <p:cxnSp>
        <p:nvCxnSpPr>
          <p:cNvPr id="26" name="Gerade Verbindung 25"/>
          <p:cNvCxnSpPr/>
          <p:nvPr/>
        </p:nvCxnSpPr>
        <p:spPr>
          <a:xfrm>
            <a:off x="1439863" y="6318250"/>
            <a:ext cx="0" cy="36036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2" descr="C:\Dokumente und Einstellungen\Eva2\Desktop\THUENEN\THUENEN_Markenzeichen\Screen\THUENEN_Web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13650" y="6227763"/>
            <a:ext cx="12858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feld 27"/>
          <p:cNvSpPr txBox="1"/>
          <p:nvPr/>
        </p:nvSpPr>
        <p:spPr>
          <a:xfrm>
            <a:off x="1547813" y="6486525"/>
            <a:ext cx="6065837" cy="27146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Titel der Veranstaltung</a:t>
            </a:r>
          </a:p>
        </p:txBody>
      </p:sp>
      <p:sp>
        <p:nvSpPr>
          <p:cNvPr id="2058" name="Titelplatzhalter 1"/>
          <p:cNvSpPr>
            <a:spLocks noGrp="1"/>
          </p:cNvSpPr>
          <p:nvPr>
            <p:ph type="title"/>
          </p:nvPr>
        </p:nvSpPr>
        <p:spPr bwMode="auto">
          <a:xfrm>
            <a:off x="360363" y="0"/>
            <a:ext cx="84232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205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95288" y="1268413"/>
            <a:ext cx="8353425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Dieser Text steht in der ersten Ebene</a:t>
            </a:r>
          </a:p>
          <a:p>
            <a:pPr lvl="1"/>
            <a:r>
              <a:rPr lang="de-DE" smtClean="0"/>
              <a:t>Hier kommt der Text für die zweite Ebene</a:t>
            </a:r>
          </a:p>
          <a:p>
            <a:pPr lvl="2"/>
            <a:r>
              <a:rPr lang="de-DE" smtClean="0"/>
              <a:t>Und hier Text für Ebene drei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ts val="3500"/>
        </a:lnSpc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lnSpc>
          <a:spcPts val="35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lnSpc>
          <a:spcPts val="35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lnSpc>
          <a:spcPts val="35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lnSpc>
          <a:spcPts val="35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lnSpc>
          <a:spcPts val="35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lnSpc>
          <a:spcPts val="35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lnSpc>
          <a:spcPts val="35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lnSpc>
          <a:spcPts val="35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</a:defRPr>
      </a:lvl9pPr>
    </p:titleStyle>
    <p:bodyStyle>
      <a:lvl1pPr algn="l" rtl="0" eaLnBrk="0" fontAlgn="base" hangingPunct="0">
        <a:lnSpc>
          <a:spcPts val="2400"/>
        </a:lnSpc>
        <a:spcBef>
          <a:spcPct val="0"/>
        </a:spcBef>
        <a:spcAft>
          <a:spcPts val="1200"/>
        </a:spcAft>
        <a:buFont typeface="Arial" charset="0"/>
        <a:defRPr sz="2000" kern="1200">
          <a:solidFill>
            <a:schemeClr val="tx2"/>
          </a:solidFill>
          <a:latin typeface="Calibri" pitchFamily="34" charset="0"/>
          <a:ea typeface="+mn-ea"/>
          <a:cs typeface="+mn-cs"/>
        </a:defRPr>
      </a:lvl1pPr>
      <a:lvl2pPr marL="215900" indent="-215900" algn="l" rtl="0" eaLnBrk="0" fontAlgn="base" hangingPunct="0">
        <a:lnSpc>
          <a:spcPts val="2400"/>
        </a:lnSpc>
        <a:spcBef>
          <a:spcPct val="0"/>
        </a:spcBef>
        <a:spcAft>
          <a:spcPts val="1200"/>
        </a:spcAft>
        <a:buClr>
          <a:srgbClr val="00AA82"/>
        </a:buClr>
        <a:buFont typeface="Calibri" pitchFamily="34" charset="0"/>
        <a:buChar char="•"/>
        <a:defRPr sz="2000" kern="1200">
          <a:solidFill>
            <a:schemeClr val="tx2"/>
          </a:solidFill>
          <a:latin typeface="Calibri" pitchFamily="34" charset="0"/>
          <a:ea typeface="+mn-ea"/>
          <a:cs typeface="+mn-cs"/>
        </a:defRPr>
      </a:lvl2pPr>
      <a:lvl3pPr marL="431800" indent="-215900" algn="l" rtl="0" eaLnBrk="0" fontAlgn="base" hangingPunct="0">
        <a:lnSpc>
          <a:spcPts val="2400"/>
        </a:lnSpc>
        <a:spcBef>
          <a:spcPct val="0"/>
        </a:spcBef>
        <a:spcAft>
          <a:spcPts val="1200"/>
        </a:spcAft>
        <a:buClr>
          <a:schemeClr val="tx2"/>
        </a:buClr>
        <a:buFont typeface="Symbol" pitchFamily="18" charset="2"/>
        <a:buChar char="-"/>
        <a:defRPr sz="2000" kern="1200">
          <a:solidFill>
            <a:schemeClr val="tx2"/>
          </a:solidFill>
          <a:latin typeface="Calibri" pitchFamily="34" charset="0"/>
          <a:ea typeface="+mn-ea"/>
          <a:cs typeface="+mn-cs"/>
        </a:defRPr>
      </a:lvl3pPr>
      <a:lvl4pPr algn="l" rtl="0" eaLnBrk="0" fontAlgn="base" hangingPunct="0">
        <a:lnSpc>
          <a:spcPts val="1700"/>
        </a:lnSpc>
        <a:spcBef>
          <a:spcPct val="0"/>
        </a:spcBef>
        <a:spcAft>
          <a:spcPct val="0"/>
        </a:spcAft>
        <a:defRPr sz="1400" kern="1200">
          <a:solidFill>
            <a:schemeClr val="tx2"/>
          </a:solidFill>
          <a:latin typeface="Calibri" pitchFamily="34" charset="0"/>
          <a:ea typeface="+mn-ea"/>
          <a:cs typeface="+mn-cs"/>
        </a:defRPr>
      </a:lvl4pPr>
      <a:lvl5pPr algn="l" rtl="0" eaLnBrk="0" fontAlgn="base" hangingPunct="0">
        <a:lnSpc>
          <a:spcPts val="1600"/>
        </a:lnSpc>
        <a:spcBef>
          <a:spcPct val="0"/>
        </a:spcBef>
        <a:spcAft>
          <a:spcPct val="0"/>
        </a:spcAft>
        <a:defRPr sz="1400" kern="1200">
          <a:solidFill>
            <a:schemeClr val="tx2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Grafik 17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4763" y="-1905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hteck 18"/>
          <p:cNvSpPr/>
          <p:nvPr/>
        </p:nvSpPr>
        <p:spPr>
          <a:xfrm>
            <a:off x="0" y="6156325"/>
            <a:ext cx="91440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361950" y="6483350"/>
            <a:ext cx="969963" cy="25876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Datum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366713" y="6291263"/>
            <a:ext cx="969962" cy="1841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Seite </a:t>
            </a:r>
            <a:fld id="{BCCFAA3E-F0A9-49E3-8E06-8B36F1970955}" type="slidenum">
              <a:rPr lang="de-DE" sz="14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de-DE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547813" y="6292850"/>
            <a:ext cx="6065837" cy="2698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Dr. Holger Weimar </a:t>
            </a:r>
          </a:p>
        </p:txBody>
      </p:sp>
      <p:cxnSp>
        <p:nvCxnSpPr>
          <p:cNvPr id="25" name="Gerade Verbindung 24"/>
          <p:cNvCxnSpPr/>
          <p:nvPr/>
        </p:nvCxnSpPr>
        <p:spPr>
          <a:xfrm>
            <a:off x="1439863" y="6318250"/>
            <a:ext cx="0" cy="36036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2" descr="C:\Dokumente und Einstellungen\Eva2\Desktop\THUENEN\THUENEN_Markenzeichen\Screen\THUENEN_Web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13650" y="6227763"/>
            <a:ext cx="12858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feld 26"/>
          <p:cNvSpPr txBox="1"/>
          <p:nvPr/>
        </p:nvSpPr>
        <p:spPr>
          <a:xfrm>
            <a:off x="1547813" y="6486525"/>
            <a:ext cx="6065837" cy="27146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Titel der Veranstaltung</a:t>
            </a:r>
          </a:p>
        </p:txBody>
      </p:sp>
      <p:sp>
        <p:nvSpPr>
          <p:cNvPr id="3082" name="Titelplatzhalter 1"/>
          <p:cNvSpPr>
            <a:spLocks noGrp="1"/>
          </p:cNvSpPr>
          <p:nvPr>
            <p:ph type="title"/>
          </p:nvPr>
        </p:nvSpPr>
        <p:spPr bwMode="auto">
          <a:xfrm>
            <a:off x="360363" y="0"/>
            <a:ext cx="84232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308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95288" y="1268413"/>
            <a:ext cx="8353425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Dieser Text steht in der ersten Ebene</a:t>
            </a:r>
          </a:p>
          <a:p>
            <a:pPr lvl="1"/>
            <a:r>
              <a:rPr lang="de-DE" smtClean="0"/>
              <a:t>Hier kommt der Text für die zweite Ebene</a:t>
            </a:r>
          </a:p>
          <a:p>
            <a:pPr lvl="2"/>
            <a:r>
              <a:rPr lang="de-DE" smtClean="0"/>
              <a:t>Und hier Text für Ebene drei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ts val="3500"/>
        </a:lnSpc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lnSpc>
          <a:spcPts val="35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lnSpc>
          <a:spcPts val="35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lnSpc>
          <a:spcPts val="35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lnSpc>
          <a:spcPts val="35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lnSpc>
          <a:spcPts val="35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lnSpc>
          <a:spcPts val="35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lnSpc>
          <a:spcPts val="35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lnSpc>
          <a:spcPts val="35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</a:defRPr>
      </a:lvl9pPr>
    </p:titleStyle>
    <p:bodyStyle>
      <a:lvl1pPr algn="l" rtl="0" eaLnBrk="0" fontAlgn="base" hangingPunct="0">
        <a:lnSpc>
          <a:spcPts val="2400"/>
        </a:lnSpc>
        <a:spcBef>
          <a:spcPct val="0"/>
        </a:spcBef>
        <a:spcAft>
          <a:spcPts val="1200"/>
        </a:spcAft>
        <a:buFont typeface="Arial" charset="0"/>
        <a:defRPr sz="2000" kern="1200">
          <a:solidFill>
            <a:schemeClr val="tx2"/>
          </a:solidFill>
          <a:latin typeface="Calibri" pitchFamily="34" charset="0"/>
          <a:ea typeface="+mn-ea"/>
          <a:cs typeface="+mn-cs"/>
        </a:defRPr>
      </a:lvl1pPr>
      <a:lvl2pPr marL="215900" indent="-215900" algn="l" rtl="0" eaLnBrk="0" fontAlgn="base" hangingPunct="0">
        <a:lnSpc>
          <a:spcPts val="2400"/>
        </a:lnSpc>
        <a:spcBef>
          <a:spcPct val="0"/>
        </a:spcBef>
        <a:spcAft>
          <a:spcPts val="1200"/>
        </a:spcAft>
        <a:buClr>
          <a:srgbClr val="00AAAA"/>
        </a:buClr>
        <a:buFont typeface="Calibri" pitchFamily="34" charset="0"/>
        <a:buChar char="•"/>
        <a:defRPr sz="2000" kern="1200">
          <a:solidFill>
            <a:schemeClr val="tx2"/>
          </a:solidFill>
          <a:latin typeface="Calibri" pitchFamily="34" charset="0"/>
          <a:ea typeface="+mn-ea"/>
          <a:cs typeface="+mn-cs"/>
        </a:defRPr>
      </a:lvl2pPr>
      <a:lvl3pPr marL="431800" indent="-215900" algn="l" rtl="0" eaLnBrk="0" fontAlgn="base" hangingPunct="0">
        <a:lnSpc>
          <a:spcPts val="2400"/>
        </a:lnSpc>
        <a:spcBef>
          <a:spcPct val="0"/>
        </a:spcBef>
        <a:spcAft>
          <a:spcPts val="1200"/>
        </a:spcAft>
        <a:buClr>
          <a:schemeClr val="tx2"/>
        </a:buClr>
        <a:buFont typeface="Symbol" pitchFamily="18" charset="2"/>
        <a:buChar char="-"/>
        <a:defRPr sz="2000" kern="1200">
          <a:solidFill>
            <a:schemeClr val="tx2"/>
          </a:solidFill>
          <a:latin typeface="Calibri" pitchFamily="34" charset="0"/>
          <a:ea typeface="+mn-ea"/>
          <a:cs typeface="+mn-cs"/>
        </a:defRPr>
      </a:lvl3pPr>
      <a:lvl4pPr algn="l" rtl="0" eaLnBrk="0" fontAlgn="base" hangingPunct="0">
        <a:lnSpc>
          <a:spcPts val="1700"/>
        </a:lnSpc>
        <a:spcBef>
          <a:spcPct val="0"/>
        </a:spcBef>
        <a:spcAft>
          <a:spcPct val="0"/>
        </a:spcAft>
        <a:defRPr sz="1400" kern="1200">
          <a:solidFill>
            <a:schemeClr val="tx2"/>
          </a:solidFill>
          <a:latin typeface="Calibri" pitchFamily="34" charset="0"/>
          <a:ea typeface="+mn-ea"/>
          <a:cs typeface="+mn-cs"/>
        </a:defRPr>
      </a:lvl4pPr>
      <a:lvl5pPr algn="l" rtl="0" eaLnBrk="0" fontAlgn="base" hangingPunct="0">
        <a:lnSpc>
          <a:spcPts val="1600"/>
        </a:lnSpc>
        <a:spcBef>
          <a:spcPct val="0"/>
        </a:spcBef>
        <a:spcAft>
          <a:spcPct val="0"/>
        </a:spcAft>
        <a:defRPr sz="1400" kern="1200">
          <a:solidFill>
            <a:schemeClr val="tx2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rafik 17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4763" y="-1905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hteck 18"/>
          <p:cNvSpPr/>
          <p:nvPr/>
        </p:nvSpPr>
        <p:spPr>
          <a:xfrm>
            <a:off x="0" y="6156325"/>
            <a:ext cx="91440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361950" y="6483350"/>
            <a:ext cx="969963" cy="25876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Datum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366713" y="6291263"/>
            <a:ext cx="969962" cy="1841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Seite </a:t>
            </a:r>
            <a:fld id="{D2E96E11-63D1-4F4A-BD7C-4C4BFCE2BFCE}" type="slidenum">
              <a:rPr lang="de-DE" sz="14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de-DE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547813" y="6292850"/>
            <a:ext cx="6065837" cy="2698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Dr. Holger Weimar </a:t>
            </a:r>
          </a:p>
        </p:txBody>
      </p:sp>
      <p:cxnSp>
        <p:nvCxnSpPr>
          <p:cNvPr id="25" name="Gerade Verbindung 24"/>
          <p:cNvCxnSpPr/>
          <p:nvPr/>
        </p:nvCxnSpPr>
        <p:spPr>
          <a:xfrm>
            <a:off x="1439863" y="6318250"/>
            <a:ext cx="0" cy="36036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Picture 2" descr="C:\Dokumente und Einstellungen\Eva2\Desktop\THUENEN\THUENEN_Markenzeichen\Screen\THUENEN_Web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13650" y="6227763"/>
            <a:ext cx="12858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feld 26"/>
          <p:cNvSpPr txBox="1"/>
          <p:nvPr/>
        </p:nvSpPr>
        <p:spPr>
          <a:xfrm>
            <a:off x="1547813" y="6486525"/>
            <a:ext cx="6065837" cy="27146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Titel der Veranstaltung</a:t>
            </a:r>
          </a:p>
        </p:txBody>
      </p:sp>
      <p:sp>
        <p:nvSpPr>
          <p:cNvPr id="4106" name="Titelplatzhalter 1"/>
          <p:cNvSpPr>
            <a:spLocks noGrp="1"/>
          </p:cNvSpPr>
          <p:nvPr>
            <p:ph type="title"/>
          </p:nvPr>
        </p:nvSpPr>
        <p:spPr bwMode="auto">
          <a:xfrm>
            <a:off x="360363" y="0"/>
            <a:ext cx="84232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410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95288" y="1268413"/>
            <a:ext cx="8353425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Dieser Text steht in der ersten Ebene</a:t>
            </a:r>
          </a:p>
          <a:p>
            <a:pPr lvl="1"/>
            <a:r>
              <a:rPr lang="de-DE" smtClean="0"/>
              <a:t>Hier kommt der Text für die zweite Ebene</a:t>
            </a:r>
          </a:p>
          <a:p>
            <a:pPr lvl="2"/>
            <a:r>
              <a:rPr lang="de-DE" smtClean="0"/>
              <a:t>Und hier Text für Ebene drei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ts val="3500"/>
        </a:lnSpc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lnSpc>
          <a:spcPts val="35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lnSpc>
          <a:spcPts val="35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lnSpc>
          <a:spcPts val="35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lnSpc>
          <a:spcPts val="35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lnSpc>
          <a:spcPts val="35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lnSpc>
          <a:spcPts val="35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lnSpc>
          <a:spcPts val="35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lnSpc>
          <a:spcPts val="35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</a:defRPr>
      </a:lvl9pPr>
    </p:titleStyle>
    <p:bodyStyle>
      <a:lvl1pPr algn="l" rtl="0" eaLnBrk="0" fontAlgn="base" hangingPunct="0">
        <a:lnSpc>
          <a:spcPts val="2400"/>
        </a:lnSpc>
        <a:spcBef>
          <a:spcPct val="0"/>
        </a:spcBef>
        <a:spcAft>
          <a:spcPts val="1200"/>
        </a:spcAft>
        <a:buFont typeface="Arial" charset="0"/>
        <a:defRPr sz="2000" kern="1200">
          <a:solidFill>
            <a:schemeClr val="tx2"/>
          </a:solidFill>
          <a:latin typeface="Calibri" pitchFamily="34" charset="0"/>
          <a:ea typeface="+mn-ea"/>
          <a:cs typeface="+mn-cs"/>
        </a:defRPr>
      </a:lvl1pPr>
      <a:lvl2pPr marL="215900" indent="-215900" algn="l" rtl="0" eaLnBrk="0" fontAlgn="base" hangingPunct="0">
        <a:lnSpc>
          <a:spcPts val="2400"/>
        </a:lnSpc>
        <a:spcBef>
          <a:spcPct val="0"/>
        </a:spcBef>
        <a:spcAft>
          <a:spcPts val="1200"/>
        </a:spcAft>
        <a:buClr>
          <a:srgbClr val="AF0A19"/>
        </a:buClr>
        <a:buFont typeface="Calibri" pitchFamily="34" charset="0"/>
        <a:buChar char="•"/>
        <a:defRPr sz="2000" kern="1200">
          <a:solidFill>
            <a:schemeClr val="tx2"/>
          </a:solidFill>
          <a:latin typeface="Calibri" pitchFamily="34" charset="0"/>
          <a:ea typeface="+mn-ea"/>
          <a:cs typeface="+mn-cs"/>
        </a:defRPr>
      </a:lvl2pPr>
      <a:lvl3pPr marL="431800" indent="-215900" algn="l" rtl="0" eaLnBrk="0" fontAlgn="base" hangingPunct="0">
        <a:lnSpc>
          <a:spcPts val="2400"/>
        </a:lnSpc>
        <a:spcBef>
          <a:spcPct val="0"/>
        </a:spcBef>
        <a:spcAft>
          <a:spcPts val="1200"/>
        </a:spcAft>
        <a:buClr>
          <a:schemeClr val="tx2"/>
        </a:buClr>
        <a:buFont typeface="Symbol" pitchFamily="18" charset="2"/>
        <a:buChar char="-"/>
        <a:defRPr sz="2000" kern="1200">
          <a:solidFill>
            <a:schemeClr val="tx2"/>
          </a:solidFill>
          <a:latin typeface="Calibri" pitchFamily="34" charset="0"/>
          <a:ea typeface="+mn-ea"/>
          <a:cs typeface="+mn-cs"/>
        </a:defRPr>
      </a:lvl3pPr>
      <a:lvl4pPr algn="l" rtl="0" eaLnBrk="0" fontAlgn="base" hangingPunct="0">
        <a:lnSpc>
          <a:spcPts val="1700"/>
        </a:lnSpc>
        <a:spcBef>
          <a:spcPct val="0"/>
        </a:spcBef>
        <a:spcAft>
          <a:spcPct val="0"/>
        </a:spcAft>
        <a:defRPr sz="1400" kern="1200">
          <a:solidFill>
            <a:schemeClr val="tx2"/>
          </a:solidFill>
          <a:latin typeface="Calibri" pitchFamily="34" charset="0"/>
          <a:ea typeface="+mn-ea"/>
          <a:cs typeface="+mn-cs"/>
        </a:defRPr>
      </a:lvl4pPr>
      <a:lvl5pPr algn="l" rtl="0" eaLnBrk="0" fontAlgn="base" hangingPunct="0">
        <a:lnSpc>
          <a:spcPts val="1600"/>
        </a:lnSpc>
        <a:spcBef>
          <a:spcPct val="0"/>
        </a:spcBef>
        <a:spcAft>
          <a:spcPct val="0"/>
        </a:spcAft>
        <a:defRPr sz="1400" kern="1200">
          <a:solidFill>
            <a:schemeClr val="tx2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7" y="-18835"/>
            <a:ext cx="9144000" cy="685800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0" y="6156000"/>
            <a:ext cx="9144000" cy="70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61628" y="6482675"/>
            <a:ext cx="970012" cy="2596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cs typeface="+mn-cs"/>
              </a:rPr>
              <a:t>18.03.2014</a:t>
            </a:r>
            <a:endParaRPr lang="de-DE" sz="14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66708" y="6291540"/>
            <a:ext cx="970012" cy="1834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cs typeface="+mn-cs"/>
              </a:rPr>
              <a:t>Seite </a:t>
            </a:r>
            <a:fld id="{3FE2E321-9699-4537-B4F6-C35DF19B42AC}" type="slidenum">
              <a:rPr lang="de-DE" sz="14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r>
              <a:rPr lang="de-DE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cs typeface="+mn-cs"/>
              </a:rPr>
              <a:t> </a:t>
            </a:r>
            <a:endParaRPr lang="de-DE" sz="1400" b="1" dirty="0">
              <a:solidFill>
                <a:prstClr val="black">
                  <a:lumMod val="50000"/>
                  <a:lumOff val="50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97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536" y="1268760"/>
            <a:ext cx="8352928" cy="46805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de-DE" dirty="0" smtClean="0"/>
              <a:t>Dieser Text steht für die erste Ebene</a:t>
            </a:r>
          </a:p>
          <a:p>
            <a:pPr lvl="1"/>
            <a:r>
              <a:rPr lang="de-DE" dirty="0" smtClean="0"/>
              <a:t>Hier der Text für die zweite Ebene</a:t>
            </a:r>
          </a:p>
          <a:p>
            <a:pPr lvl="2"/>
            <a:r>
              <a:rPr lang="de-DE" dirty="0" smtClean="0"/>
              <a:t>Und hier der Text für Ebene drei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1547664" y="6292800"/>
            <a:ext cx="6066336" cy="27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cs typeface="+mn-cs"/>
              </a:rPr>
              <a:t>Dr. Holger Weimar</a:t>
            </a:r>
            <a:endParaRPr lang="de-DE" sz="1400" b="1" dirty="0">
              <a:solidFill>
                <a:prstClr val="black">
                  <a:lumMod val="50000"/>
                  <a:lumOff val="50000"/>
                </a:prstClr>
              </a:solidFill>
              <a:latin typeface="Calibri"/>
              <a:cs typeface="+mn-cs"/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1440000" y="6318000"/>
            <a:ext cx="0" cy="36004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Dokumente und Einstellungen\Eva2\Desktop\THUENEN\THUENEN_Markenzeichen\Screen\THUENEN_Web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14000" y="6228000"/>
            <a:ext cx="1285875" cy="514350"/>
          </a:xfrm>
          <a:prstGeom prst="rect">
            <a:avLst/>
          </a:prstGeom>
          <a:noFill/>
        </p:spPr>
      </p:pic>
      <p:sp>
        <p:nvSpPr>
          <p:cNvPr id="15" name="Textfeld 14"/>
          <p:cNvSpPr txBox="1"/>
          <p:nvPr/>
        </p:nvSpPr>
        <p:spPr>
          <a:xfrm>
            <a:off x="1547664" y="6487229"/>
            <a:ext cx="6066336" cy="27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cs typeface="+mn-cs"/>
              </a:rPr>
              <a:t>8. AGR-Forum – Rohstoffgipfel der Holzindustrie</a:t>
            </a:r>
            <a:endParaRPr lang="de-DE" sz="14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3500"/>
        </a:lnSpc>
        <a:spcBef>
          <a:spcPct val="0"/>
        </a:spcBef>
        <a:buNone/>
        <a:defRPr sz="3000" b="1" i="0" kern="1200" baseline="0">
          <a:solidFill>
            <a:schemeClr val="bg1"/>
          </a:solidFill>
          <a:latin typeface="Calibri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Font typeface="Arial" pitchFamily="34" charset="0"/>
        <a:buNone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1pPr>
      <a:lvl2pPr marL="216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accent2"/>
        </a:buClr>
        <a:buFont typeface="Calibri" pitchFamily="34" charset="0"/>
        <a:buChar char="•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tx2"/>
        </a:buClr>
        <a:buFont typeface="Symbol" pitchFamily="18" charset="2"/>
        <a:buChar char="-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3pPr>
      <a:lvl4pPr marL="0" indent="0" algn="l" defTabSz="914400" rtl="0" eaLnBrk="1" latinLnBrk="0" hangingPunct="1">
        <a:lnSpc>
          <a:spcPts val="17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ts val="16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5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539750" y="2547057"/>
            <a:ext cx="8243888" cy="269875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uk-UA" sz="1800" dirty="0" err="1" smtClean="0"/>
              <a:t>Др</a:t>
            </a:r>
            <a:r>
              <a:rPr lang="de-DE" sz="1800" dirty="0" smtClean="0"/>
              <a:t>. </a:t>
            </a:r>
            <a:r>
              <a:rPr lang="uk-UA" sz="1800" dirty="0" smtClean="0"/>
              <a:t>Домінік </a:t>
            </a:r>
            <a:r>
              <a:rPr lang="uk-UA" sz="1800" dirty="0" err="1" smtClean="0"/>
              <a:t>Йохем</a:t>
            </a:r>
            <a:endParaRPr lang="de-DE" sz="18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539750" y="2871800"/>
            <a:ext cx="8243888" cy="269875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defRPr/>
            </a:pPr>
            <a:r>
              <a:rPr lang="uk-UA" sz="1800" dirty="0" err="1" smtClean="0"/>
              <a:t>Тюнен</a:t>
            </a:r>
            <a:r>
              <a:rPr lang="uk-UA" sz="1800" dirty="0" smtClean="0"/>
              <a:t> Інститут міжнародного лісового господарства та економіки лісового господарства</a:t>
            </a:r>
            <a:endParaRPr lang="de-DE" sz="1800" dirty="0" smtClean="0"/>
          </a:p>
        </p:txBody>
      </p:sp>
      <p:sp>
        <p:nvSpPr>
          <p:cNvPr id="31748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539750" y="6156325"/>
            <a:ext cx="2447925" cy="701675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uk-UA" dirty="0" smtClean="0"/>
              <a:t>Київ</a:t>
            </a:r>
            <a:r>
              <a:rPr lang="de-DE" dirty="0" smtClean="0"/>
              <a:t>,</a:t>
            </a:r>
          </a:p>
          <a:p>
            <a:pPr eaLnBrk="1" hangingPunct="1">
              <a:spcAft>
                <a:spcPct val="0"/>
              </a:spcAft>
            </a:pPr>
            <a:r>
              <a:rPr lang="de-DE" dirty="0" smtClean="0"/>
              <a:t>29.10.2019</a:t>
            </a:r>
          </a:p>
        </p:txBody>
      </p:sp>
      <p:sp>
        <p:nvSpPr>
          <p:cNvPr id="31749" name="Titel 6"/>
          <p:cNvSpPr>
            <a:spLocks noGrp="1"/>
          </p:cNvSpPr>
          <p:nvPr>
            <p:ph type="title"/>
          </p:nvPr>
        </p:nvSpPr>
        <p:spPr>
          <a:xfrm>
            <a:off x="504577" y="1815480"/>
            <a:ext cx="8243887" cy="533400"/>
          </a:xfrm>
        </p:spPr>
        <p:txBody>
          <a:bodyPr/>
          <a:lstStyle/>
          <a:p>
            <a:pPr eaLnBrk="1" hangingPunct="1">
              <a:tabLst>
                <a:tab pos="355600" algn="l"/>
              </a:tabLst>
            </a:pPr>
            <a:r>
              <a:rPr lang="uk-UA" sz="2800" dirty="0" smtClean="0"/>
              <a:t>Приклад застосування моніторингу сировинної деревини</a:t>
            </a:r>
            <a:r>
              <a:rPr lang="de-DE" sz="2800" dirty="0" smtClean="0"/>
              <a:t>:</a:t>
            </a:r>
            <a:r>
              <a:rPr lang="uk-UA" sz="2800" dirty="0" smtClean="0"/>
              <a:t> перерахунок заготівлі деревини з огляду на використання</a:t>
            </a:r>
            <a:r>
              <a:rPr lang="de-DE" sz="2800" i="1" dirty="0" smtClean="0"/>
              <a:t/>
            </a:r>
            <a:br>
              <a:rPr lang="de-DE" sz="2800" i="1" dirty="0" smtClean="0"/>
            </a:br>
            <a:r>
              <a:rPr lang="de-DE" sz="2800" b="0" i="1" dirty="0" smtClean="0">
                <a:sym typeface="Wingdings" panose="05000000000000000000" pitchFamily="2" charset="2"/>
              </a:rPr>
              <a:t> </a:t>
            </a:r>
            <a:r>
              <a:rPr lang="uk-UA" sz="2800" b="0" i="1" dirty="0" err="1" smtClean="0">
                <a:sym typeface="Wingdings" panose="05000000000000000000" pitchFamily="2" charset="2"/>
              </a:rPr>
              <a:t>Тюнен</a:t>
            </a:r>
            <a:r>
              <a:rPr lang="de-DE" sz="2800" b="0" i="1" dirty="0" smtClean="0">
                <a:sym typeface="Wingdings" panose="05000000000000000000" pitchFamily="2" charset="2"/>
              </a:rPr>
              <a:t>- </a:t>
            </a:r>
            <a:r>
              <a:rPr lang="uk-UA" sz="2800" b="0" i="1" dirty="0" smtClean="0">
                <a:sym typeface="Wingdings" panose="05000000000000000000" pitchFamily="2" charset="2"/>
              </a:rPr>
              <a:t>зворотній розрахунок заготівлі</a:t>
            </a:r>
            <a:endParaRPr lang="de-DE" sz="2800" b="0" i="1" dirty="0" smtClean="0"/>
          </a:p>
        </p:txBody>
      </p:sp>
      <p:sp>
        <p:nvSpPr>
          <p:cNvPr id="31750" name="Textplatzhalter 2"/>
          <p:cNvSpPr txBox="1">
            <a:spLocks/>
          </p:cNvSpPr>
          <p:nvPr/>
        </p:nvSpPr>
        <p:spPr bwMode="auto">
          <a:xfrm>
            <a:off x="468313" y="4797152"/>
            <a:ext cx="5759871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728" tIns="0" rIns="0" bIns="0">
            <a:spAutoFit/>
          </a:bodyPr>
          <a:lstStyle/>
          <a:p>
            <a:r>
              <a:rPr lang="uk-UA" sz="2200" i="1" dirty="0" smtClean="0">
                <a:solidFill>
                  <a:schemeClr val="bg1"/>
                </a:solidFill>
                <a:latin typeface="Calibri" pitchFamily="34" charset="0"/>
              </a:rPr>
              <a:t>Німецько-український </a:t>
            </a:r>
            <a:r>
              <a:rPr lang="uk-UA" sz="2200" i="1" dirty="0" err="1" smtClean="0">
                <a:solidFill>
                  <a:schemeClr val="bg1"/>
                </a:solidFill>
                <a:latin typeface="Calibri" pitchFamily="34" charset="0"/>
              </a:rPr>
              <a:t>агрополітичний</a:t>
            </a:r>
            <a:r>
              <a:rPr lang="uk-UA" sz="2200" i="1" dirty="0" smtClean="0">
                <a:solidFill>
                  <a:schemeClr val="bg1"/>
                </a:solidFill>
                <a:latin typeface="Calibri" pitchFamily="34" charset="0"/>
              </a:rPr>
              <a:t> діалог</a:t>
            </a:r>
            <a:r>
              <a:rPr lang="de-DE" sz="2200" i="1" dirty="0" smtClean="0">
                <a:solidFill>
                  <a:schemeClr val="bg1"/>
                </a:solidFill>
                <a:latin typeface="Calibri" pitchFamily="34" charset="0"/>
              </a:rPr>
              <a:t>: </a:t>
            </a:r>
            <a:r>
              <a:rPr lang="uk-UA" sz="2200" i="1" dirty="0" smtClean="0">
                <a:solidFill>
                  <a:schemeClr val="bg1"/>
                </a:solidFill>
                <a:latin typeface="Calibri" pitchFamily="34" charset="0"/>
              </a:rPr>
              <a:t>семінар</a:t>
            </a:r>
            <a:r>
              <a:rPr lang="de-DE" sz="2200" i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r>
              <a:rPr lang="uk-UA" sz="2200" i="1" dirty="0" smtClean="0">
                <a:solidFill>
                  <a:schemeClr val="bg1"/>
                </a:solidFill>
                <a:latin typeface="Calibri" pitchFamily="34" charset="0"/>
              </a:rPr>
              <a:t>«Отримання та </a:t>
            </a:r>
            <a:r>
              <a:rPr lang="ru-RU" sz="2200" i="1" dirty="0" err="1" smtClean="0">
                <a:solidFill>
                  <a:schemeClr val="bg1"/>
                </a:solidFill>
                <a:latin typeface="Calibri" pitchFamily="34" charset="0"/>
              </a:rPr>
              <a:t>аналіз</a:t>
            </a:r>
            <a:r>
              <a:rPr lang="ru-RU" sz="2200" i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200" i="1" dirty="0" err="1">
                <a:solidFill>
                  <a:schemeClr val="bg1"/>
                </a:solidFill>
                <a:latin typeface="Calibri" pitchFamily="34" charset="0"/>
              </a:rPr>
              <a:t>даних</a:t>
            </a:r>
            <a:r>
              <a:rPr lang="ru-RU" sz="2200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200" i="1" dirty="0" smtClean="0">
                <a:solidFill>
                  <a:schemeClr val="bg1"/>
                </a:solidFill>
                <a:latin typeface="Calibri" pitchFamily="34" charset="0"/>
              </a:rPr>
              <a:t>по ринку </a:t>
            </a:r>
            <a:r>
              <a:rPr lang="ru-RU" sz="2200" i="1" dirty="0" err="1">
                <a:solidFill>
                  <a:schemeClr val="bg1"/>
                </a:solidFill>
                <a:latin typeface="Calibri" pitchFamily="34" charset="0"/>
              </a:rPr>
              <a:t>деревини</a:t>
            </a:r>
            <a:r>
              <a:rPr lang="ru-RU" sz="2200" i="1" dirty="0">
                <a:solidFill>
                  <a:schemeClr val="bg1"/>
                </a:solidFill>
                <a:latin typeface="Calibri" pitchFamily="34" charset="0"/>
              </a:rPr>
              <a:t> - </a:t>
            </a:r>
            <a:r>
              <a:rPr lang="ru-RU" sz="2200" i="1" dirty="0" err="1">
                <a:solidFill>
                  <a:schemeClr val="bg1"/>
                </a:solidFill>
                <a:latin typeface="Calibri" pitchFamily="34" charset="0"/>
              </a:rPr>
              <a:t>нові</a:t>
            </a:r>
            <a:r>
              <a:rPr lang="ru-RU" sz="2200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200" i="1" dirty="0" err="1">
                <a:solidFill>
                  <a:schemeClr val="bg1"/>
                </a:solidFill>
                <a:latin typeface="Calibri" pitchFamily="34" charset="0"/>
              </a:rPr>
              <a:t>можливості</a:t>
            </a:r>
            <a:r>
              <a:rPr lang="ru-RU" sz="2200" i="1" dirty="0">
                <a:solidFill>
                  <a:schemeClr val="bg1"/>
                </a:solidFill>
                <a:latin typeface="Calibri" pitchFamily="34" charset="0"/>
              </a:rPr>
              <a:t> для </a:t>
            </a:r>
            <a:r>
              <a:rPr lang="ru-RU" sz="2200" i="1" dirty="0" err="1" smtClean="0">
                <a:solidFill>
                  <a:schemeClr val="bg1"/>
                </a:solidFill>
                <a:latin typeface="Calibri" pitchFamily="34" charset="0"/>
              </a:rPr>
              <a:t>України</a:t>
            </a:r>
            <a:r>
              <a:rPr lang="uk-UA" sz="2200" i="1" dirty="0" smtClean="0">
                <a:solidFill>
                  <a:schemeClr val="bg1"/>
                </a:solidFill>
                <a:latin typeface="Calibri" pitchFamily="34" charset="0"/>
              </a:rPr>
              <a:t>»</a:t>
            </a:r>
            <a:endParaRPr lang="de-DE" sz="22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7692">
            <a:off x="4442791" y="4282283"/>
            <a:ext cx="4272887" cy="89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99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60000" y="522000"/>
            <a:ext cx="8424862" cy="486000"/>
          </a:xfrm>
        </p:spPr>
        <p:txBody>
          <a:bodyPr/>
          <a:lstStyle/>
          <a:p>
            <a:r>
              <a:rPr lang="uk-UA" dirty="0" smtClean="0"/>
              <a:t>Приклад лісопилки</a:t>
            </a:r>
            <a:endParaRPr lang="de-DE" dirty="0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3175" y="1125538"/>
            <a:ext cx="3184526" cy="5075237"/>
            <a:chOff x="-2" y="709"/>
            <a:chExt cx="2006" cy="3197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-2" y="709"/>
              <a:ext cx="1927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205"/>
            <p:cNvGrpSpPr>
              <a:grpSpLocks/>
            </p:cNvGrpSpPr>
            <p:nvPr/>
          </p:nvGrpSpPr>
          <p:grpSpPr bwMode="auto">
            <a:xfrm>
              <a:off x="-2" y="709"/>
              <a:ext cx="2006" cy="3197"/>
              <a:chOff x="-2" y="709"/>
              <a:chExt cx="2006" cy="3197"/>
            </a:xfrm>
          </p:grpSpPr>
          <p:sp>
            <p:nvSpPr>
              <p:cNvPr id="109" name="Rectangle 5"/>
              <p:cNvSpPr>
                <a:spLocks noChangeArrowheads="1"/>
              </p:cNvSpPr>
              <p:nvPr/>
            </p:nvSpPr>
            <p:spPr bwMode="auto">
              <a:xfrm>
                <a:off x="896" y="1037"/>
                <a:ext cx="462" cy="11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Rectangle 6"/>
              <p:cNvSpPr>
                <a:spLocks noChangeArrowheads="1"/>
              </p:cNvSpPr>
              <p:nvPr/>
            </p:nvSpPr>
            <p:spPr bwMode="auto">
              <a:xfrm>
                <a:off x="-2" y="1146"/>
                <a:ext cx="1927" cy="1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Rectangle 7"/>
              <p:cNvSpPr>
                <a:spLocks noChangeArrowheads="1"/>
              </p:cNvSpPr>
              <p:nvPr/>
            </p:nvSpPr>
            <p:spPr bwMode="auto">
              <a:xfrm>
                <a:off x="896" y="1255"/>
                <a:ext cx="462" cy="11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Rectangle 8"/>
              <p:cNvSpPr>
                <a:spLocks noChangeArrowheads="1"/>
              </p:cNvSpPr>
              <p:nvPr/>
            </p:nvSpPr>
            <p:spPr bwMode="auto">
              <a:xfrm>
                <a:off x="896" y="1365"/>
                <a:ext cx="462" cy="11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Rectangle 9"/>
              <p:cNvSpPr>
                <a:spLocks noChangeArrowheads="1"/>
              </p:cNvSpPr>
              <p:nvPr/>
            </p:nvSpPr>
            <p:spPr bwMode="auto">
              <a:xfrm>
                <a:off x="896" y="1474"/>
                <a:ext cx="462" cy="11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Rectangle 10"/>
              <p:cNvSpPr>
                <a:spLocks noChangeArrowheads="1"/>
              </p:cNvSpPr>
              <p:nvPr/>
            </p:nvSpPr>
            <p:spPr bwMode="auto">
              <a:xfrm>
                <a:off x="896" y="1583"/>
                <a:ext cx="462" cy="11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Rectangle 11"/>
              <p:cNvSpPr>
                <a:spLocks noChangeArrowheads="1"/>
              </p:cNvSpPr>
              <p:nvPr/>
            </p:nvSpPr>
            <p:spPr bwMode="auto">
              <a:xfrm>
                <a:off x="896" y="1693"/>
                <a:ext cx="462" cy="114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Line 12"/>
              <p:cNvSpPr>
                <a:spLocks noChangeShapeType="1"/>
              </p:cNvSpPr>
              <p:nvPr/>
            </p:nvSpPr>
            <p:spPr bwMode="auto">
              <a:xfrm>
                <a:off x="196" y="1698"/>
                <a:ext cx="33" cy="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Rectangle 13"/>
              <p:cNvSpPr>
                <a:spLocks noChangeArrowheads="1"/>
              </p:cNvSpPr>
              <p:nvPr/>
            </p:nvSpPr>
            <p:spPr bwMode="auto">
              <a:xfrm>
                <a:off x="196" y="1698"/>
                <a:ext cx="33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Line 14"/>
              <p:cNvSpPr>
                <a:spLocks noChangeShapeType="1"/>
              </p:cNvSpPr>
              <p:nvPr/>
            </p:nvSpPr>
            <p:spPr bwMode="auto">
              <a:xfrm>
                <a:off x="203" y="1704"/>
                <a:ext cx="26" cy="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Rectangle 15"/>
              <p:cNvSpPr>
                <a:spLocks noChangeArrowheads="1"/>
              </p:cNvSpPr>
              <p:nvPr/>
            </p:nvSpPr>
            <p:spPr bwMode="auto">
              <a:xfrm>
                <a:off x="203" y="1704"/>
                <a:ext cx="26" cy="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Line 16"/>
              <p:cNvSpPr>
                <a:spLocks noChangeShapeType="1"/>
              </p:cNvSpPr>
              <p:nvPr/>
            </p:nvSpPr>
            <p:spPr bwMode="auto">
              <a:xfrm>
                <a:off x="209" y="1709"/>
                <a:ext cx="20" cy="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Rectangle 17"/>
              <p:cNvSpPr>
                <a:spLocks noChangeArrowheads="1"/>
              </p:cNvSpPr>
              <p:nvPr/>
            </p:nvSpPr>
            <p:spPr bwMode="auto">
              <a:xfrm>
                <a:off x="209" y="1709"/>
                <a:ext cx="2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Line 18"/>
              <p:cNvSpPr>
                <a:spLocks noChangeShapeType="1"/>
              </p:cNvSpPr>
              <p:nvPr/>
            </p:nvSpPr>
            <p:spPr bwMode="auto">
              <a:xfrm>
                <a:off x="216" y="1715"/>
                <a:ext cx="13" cy="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Rectangle 19"/>
              <p:cNvSpPr>
                <a:spLocks noChangeArrowheads="1"/>
              </p:cNvSpPr>
              <p:nvPr/>
            </p:nvSpPr>
            <p:spPr bwMode="auto">
              <a:xfrm>
                <a:off x="216" y="1715"/>
                <a:ext cx="13" cy="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Line 20"/>
              <p:cNvSpPr>
                <a:spLocks noChangeShapeType="1"/>
              </p:cNvSpPr>
              <p:nvPr/>
            </p:nvSpPr>
            <p:spPr bwMode="auto">
              <a:xfrm>
                <a:off x="222" y="1720"/>
                <a:ext cx="7" cy="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Rectangle 21"/>
              <p:cNvSpPr>
                <a:spLocks noChangeArrowheads="1"/>
              </p:cNvSpPr>
              <p:nvPr/>
            </p:nvSpPr>
            <p:spPr bwMode="auto">
              <a:xfrm>
                <a:off x="222" y="1720"/>
                <a:ext cx="7" cy="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Rectangle 22"/>
              <p:cNvSpPr>
                <a:spLocks noChangeArrowheads="1"/>
              </p:cNvSpPr>
              <p:nvPr/>
            </p:nvSpPr>
            <p:spPr bwMode="auto">
              <a:xfrm>
                <a:off x="896" y="1802"/>
                <a:ext cx="462" cy="11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Rectangle 23"/>
              <p:cNvSpPr>
                <a:spLocks noChangeArrowheads="1"/>
              </p:cNvSpPr>
              <p:nvPr/>
            </p:nvSpPr>
            <p:spPr bwMode="auto">
              <a:xfrm>
                <a:off x="-2" y="1911"/>
                <a:ext cx="1927" cy="1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Rectangle 24"/>
              <p:cNvSpPr>
                <a:spLocks noChangeArrowheads="1"/>
              </p:cNvSpPr>
              <p:nvPr/>
            </p:nvSpPr>
            <p:spPr bwMode="auto">
              <a:xfrm>
                <a:off x="896" y="2021"/>
                <a:ext cx="462" cy="114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Rectangle 25"/>
              <p:cNvSpPr>
                <a:spLocks noChangeArrowheads="1"/>
              </p:cNvSpPr>
              <p:nvPr/>
            </p:nvSpPr>
            <p:spPr bwMode="auto">
              <a:xfrm>
                <a:off x="896" y="2130"/>
                <a:ext cx="462" cy="11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Rectangle 26"/>
              <p:cNvSpPr>
                <a:spLocks noChangeArrowheads="1"/>
              </p:cNvSpPr>
              <p:nvPr/>
            </p:nvSpPr>
            <p:spPr bwMode="auto">
              <a:xfrm>
                <a:off x="-2" y="2239"/>
                <a:ext cx="1927" cy="1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Rectangle 27"/>
              <p:cNvSpPr>
                <a:spLocks noChangeArrowheads="1"/>
              </p:cNvSpPr>
              <p:nvPr/>
            </p:nvSpPr>
            <p:spPr bwMode="auto">
              <a:xfrm>
                <a:off x="896" y="2348"/>
                <a:ext cx="462" cy="11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Rectangle 28"/>
              <p:cNvSpPr>
                <a:spLocks noChangeArrowheads="1"/>
              </p:cNvSpPr>
              <p:nvPr/>
            </p:nvSpPr>
            <p:spPr bwMode="auto">
              <a:xfrm>
                <a:off x="896" y="2458"/>
                <a:ext cx="462" cy="114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Rectangle 29"/>
              <p:cNvSpPr>
                <a:spLocks noChangeArrowheads="1"/>
              </p:cNvSpPr>
              <p:nvPr/>
            </p:nvSpPr>
            <p:spPr bwMode="auto">
              <a:xfrm>
                <a:off x="896" y="2567"/>
                <a:ext cx="462" cy="11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Rectangle 30"/>
              <p:cNvSpPr>
                <a:spLocks noChangeArrowheads="1"/>
              </p:cNvSpPr>
              <p:nvPr/>
            </p:nvSpPr>
            <p:spPr bwMode="auto">
              <a:xfrm>
                <a:off x="896" y="2676"/>
                <a:ext cx="462" cy="11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Rectangle 31"/>
              <p:cNvSpPr>
                <a:spLocks noChangeArrowheads="1"/>
              </p:cNvSpPr>
              <p:nvPr/>
            </p:nvSpPr>
            <p:spPr bwMode="auto">
              <a:xfrm>
                <a:off x="-2" y="2786"/>
                <a:ext cx="1927" cy="11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Rectangle 32"/>
              <p:cNvSpPr>
                <a:spLocks noChangeArrowheads="1"/>
              </p:cNvSpPr>
              <p:nvPr/>
            </p:nvSpPr>
            <p:spPr bwMode="auto">
              <a:xfrm>
                <a:off x="896" y="2895"/>
                <a:ext cx="462" cy="11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Rectangle 33"/>
              <p:cNvSpPr>
                <a:spLocks noChangeArrowheads="1"/>
              </p:cNvSpPr>
              <p:nvPr/>
            </p:nvSpPr>
            <p:spPr bwMode="auto">
              <a:xfrm>
                <a:off x="896" y="3004"/>
                <a:ext cx="462" cy="11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Rectangle 34"/>
              <p:cNvSpPr>
                <a:spLocks noChangeArrowheads="1"/>
              </p:cNvSpPr>
              <p:nvPr/>
            </p:nvSpPr>
            <p:spPr bwMode="auto">
              <a:xfrm>
                <a:off x="896" y="3113"/>
                <a:ext cx="462" cy="11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Rectangle 35"/>
              <p:cNvSpPr>
                <a:spLocks noChangeArrowheads="1"/>
              </p:cNvSpPr>
              <p:nvPr/>
            </p:nvSpPr>
            <p:spPr bwMode="auto">
              <a:xfrm>
                <a:off x="896" y="3223"/>
                <a:ext cx="462" cy="114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Rectangle 36"/>
              <p:cNvSpPr>
                <a:spLocks noChangeArrowheads="1"/>
              </p:cNvSpPr>
              <p:nvPr/>
            </p:nvSpPr>
            <p:spPr bwMode="auto">
              <a:xfrm>
                <a:off x="-2" y="3332"/>
                <a:ext cx="1927" cy="1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Rectangle 37"/>
              <p:cNvSpPr>
                <a:spLocks noChangeArrowheads="1"/>
              </p:cNvSpPr>
              <p:nvPr/>
            </p:nvSpPr>
            <p:spPr bwMode="auto">
              <a:xfrm>
                <a:off x="896" y="3441"/>
                <a:ext cx="462" cy="11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Rectangle 38"/>
              <p:cNvSpPr>
                <a:spLocks noChangeArrowheads="1"/>
              </p:cNvSpPr>
              <p:nvPr/>
            </p:nvSpPr>
            <p:spPr bwMode="auto">
              <a:xfrm>
                <a:off x="896" y="3551"/>
                <a:ext cx="462" cy="11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Rectangle 39"/>
              <p:cNvSpPr>
                <a:spLocks noChangeArrowheads="1"/>
              </p:cNvSpPr>
              <p:nvPr/>
            </p:nvSpPr>
            <p:spPr bwMode="auto">
              <a:xfrm>
                <a:off x="896" y="3660"/>
                <a:ext cx="462" cy="11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Rectangle 40"/>
              <p:cNvSpPr>
                <a:spLocks noChangeArrowheads="1"/>
              </p:cNvSpPr>
              <p:nvPr/>
            </p:nvSpPr>
            <p:spPr bwMode="auto">
              <a:xfrm>
                <a:off x="896" y="3769"/>
                <a:ext cx="462" cy="11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Rectangle 41"/>
              <p:cNvSpPr>
                <a:spLocks noChangeArrowheads="1"/>
              </p:cNvSpPr>
              <p:nvPr/>
            </p:nvSpPr>
            <p:spPr bwMode="auto">
              <a:xfrm>
                <a:off x="255" y="829"/>
                <a:ext cx="580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en-US" sz="10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Викор</a:t>
                </a:r>
                <a:r>
                  <a:rPr kumimoji="0" lang="uk-UA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. сировини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6" name="Rectangle 42"/>
              <p:cNvSpPr>
                <a:spLocks noChangeArrowheads="1"/>
              </p:cNvSpPr>
              <p:nvPr/>
            </p:nvSpPr>
            <p:spPr bwMode="auto">
              <a:xfrm>
                <a:off x="929" y="829"/>
                <a:ext cx="31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en-US" sz="10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Вихід у %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7" name="Rectangle 43"/>
              <p:cNvSpPr>
                <a:spLocks noChangeArrowheads="1"/>
              </p:cNvSpPr>
              <p:nvPr/>
            </p:nvSpPr>
            <p:spPr bwMode="auto">
              <a:xfrm>
                <a:off x="1410" y="829"/>
                <a:ext cx="52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Пиломатеріали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8" name="Rectangle 44"/>
              <p:cNvSpPr>
                <a:spLocks noChangeArrowheads="1"/>
              </p:cNvSpPr>
              <p:nvPr/>
            </p:nvSpPr>
            <p:spPr bwMode="auto">
              <a:xfrm>
                <a:off x="38" y="939"/>
                <a:ext cx="9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uk-UA" altLang="en-US" sz="10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рік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9" name="Rectangle 45"/>
              <p:cNvSpPr>
                <a:spLocks noChangeArrowheads="1"/>
              </p:cNvSpPr>
              <p:nvPr/>
            </p:nvSpPr>
            <p:spPr bwMode="auto">
              <a:xfrm>
                <a:off x="308" y="939"/>
                <a:ext cx="39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у</a:t>
                </a: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r>
                  <a:rPr kumimoji="0" lang="uk-UA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млн</a:t>
                </a: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. </a:t>
                </a:r>
                <a:r>
                  <a:rPr kumimoji="0" lang="uk-UA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м</a:t>
                </a: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³(s)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1" name="Rectangle 47"/>
              <p:cNvSpPr>
                <a:spLocks noChangeArrowheads="1"/>
              </p:cNvSpPr>
              <p:nvPr/>
            </p:nvSpPr>
            <p:spPr bwMode="auto">
              <a:xfrm>
                <a:off x="1377" y="939"/>
                <a:ext cx="39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uk-UA" altLang="en-US" sz="1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у</a:t>
                </a: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r>
                  <a:rPr kumimoji="0" lang="uk-UA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млн</a:t>
                </a: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. </a:t>
                </a:r>
                <a:r>
                  <a:rPr kumimoji="0" lang="uk-UA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м</a:t>
                </a: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³(s)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2" name="Rectangle 48"/>
              <p:cNvSpPr>
                <a:spLocks noChangeArrowheads="1"/>
              </p:cNvSpPr>
              <p:nvPr/>
            </p:nvSpPr>
            <p:spPr bwMode="auto">
              <a:xfrm>
                <a:off x="31" y="1048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1994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3" name="Rectangle 49"/>
              <p:cNvSpPr>
                <a:spLocks noChangeArrowheads="1"/>
              </p:cNvSpPr>
              <p:nvPr/>
            </p:nvSpPr>
            <p:spPr bwMode="auto">
              <a:xfrm>
                <a:off x="1160" y="1048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61,1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4" name="Rectangle 50"/>
              <p:cNvSpPr>
                <a:spLocks noChangeArrowheads="1"/>
              </p:cNvSpPr>
              <p:nvPr/>
            </p:nvSpPr>
            <p:spPr bwMode="auto">
              <a:xfrm>
                <a:off x="31" y="1157"/>
                <a:ext cx="277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1995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5" name="Rectangle 51"/>
              <p:cNvSpPr>
                <a:spLocks noChangeArrowheads="1"/>
              </p:cNvSpPr>
              <p:nvPr/>
            </p:nvSpPr>
            <p:spPr bwMode="auto">
              <a:xfrm>
                <a:off x="625" y="1157"/>
                <a:ext cx="35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25,475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6" name="Rectangle 52"/>
              <p:cNvSpPr>
                <a:spLocks noChangeArrowheads="1"/>
              </p:cNvSpPr>
              <p:nvPr/>
            </p:nvSpPr>
            <p:spPr bwMode="auto">
              <a:xfrm>
                <a:off x="1160" y="1157"/>
                <a:ext cx="25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61,0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7" name="Rectangle 53"/>
              <p:cNvSpPr>
                <a:spLocks noChangeArrowheads="1"/>
              </p:cNvSpPr>
              <p:nvPr/>
            </p:nvSpPr>
            <p:spPr bwMode="auto">
              <a:xfrm>
                <a:off x="1648" y="1157"/>
                <a:ext cx="35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15,539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8" name="Rectangle 54"/>
              <p:cNvSpPr>
                <a:spLocks noChangeArrowheads="1"/>
              </p:cNvSpPr>
              <p:nvPr/>
            </p:nvSpPr>
            <p:spPr bwMode="auto">
              <a:xfrm>
                <a:off x="31" y="1266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1996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9" name="Rectangle 55"/>
              <p:cNvSpPr>
                <a:spLocks noChangeArrowheads="1"/>
              </p:cNvSpPr>
              <p:nvPr/>
            </p:nvSpPr>
            <p:spPr bwMode="auto">
              <a:xfrm>
                <a:off x="1160" y="1266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61,0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0" name="Rectangle 56"/>
              <p:cNvSpPr>
                <a:spLocks noChangeArrowheads="1"/>
              </p:cNvSpPr>
              <p:nvPr/>
            </p:nvSpPr>
            <p:spPr bwMode="auto">
              <a:xfrm>
                <a:off x="31" y="1376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1997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1" name="Rectangle 57"/>
              <p:cNvSpPr>
                <a:spLocks noChangeArrowheads="1"/>
              </p:cNvSpPr>
              <p:nvPr/>
            </p:nvSpPr>
            <p:spPr bwMode="auto">
              <a:xfrm>
                <a:off x="1160" y="1376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61,0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2" name="Rectangle 58"/>
              <p:cNvSpPr>
                <a:spLocks noChangeArrowheads="1"/>
              </p:cNvSpPr>
              <p:nvPr/>
            </p:nvSpPr>
            <p:spPr bwMode="auto">
              <a:xfrm>
                <a:off x="31" y="1485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1998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3" name="Rectangle 59"/>
              <p:cNvSpPr>
                <a:spLocks noChangeArrowheads="1"/>
              </p:cNvSpPr>
              <p:nvPr/>
            </p:nvSpPr>
            <p:spPr bwMode="auto">
              <a:xfrm>
                <a:off x="1160" y="1485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61,0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4" name="Rectangle 60"/>
              <p:cNvSpPr>
                <a:spLocks noChangeArrowheads="1"/>
              </p:cNvSpPr>
              <p:nvPr/>
            </p:nvSpPr>
            <p:spPr bwMode="auto">
              <a:xfrm>
                <a:off x="31" y="1594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1999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5" name="Rectangle 61"/>
              <p:cNvSpPr>
                <a:spLocks noChangeArrowheads="1"/>
              </p:cNvSpPr>
              <p:nvPr/>
            </p:nvSpPr>
            <p:spPr bwMode="auto">
              <a:xfrm>
                <a:off x="1160" y="1594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61,0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6" name="Rectangle 62"/>
              <p:cNvSpPr>
                <a:spLocks noChangeArrowheads="1"/>
              </p:cNvSpPr>
              <p:nvPr/>
            </p:nvSpPr>
            <p:spPr bwMode="auto">
              <a:xfrm>
                <a:off x="31" y="1704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2000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7" name="Rectangle 63"/>
              <p:cNvSpPr>
                <a:spLocks noChangeArrowheads="1"/>
              </p:cNvSpPr>
              <p:nvPr/>
            </p:nvSpPr>
            <p:spPr bwMode="auto">
              <a:xfrm>
                <a:off x="1160" y="1704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61,1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8" name="Rectangle 64"/>
              <p:cNvSpPr>
                <a:spLocks noChangeArrowheads="1"/>
              </p:cNvSpPr>
              <p:nvPr/>
            </p:nvSpPr>
            <p:spPr bwMode="auto">
              <a:xfrm>
                <a:off x="31" y="1813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2001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9" name="Rectangle 65"/>
              <p:cNvSpPr>
                <a:spLocks noChangeArrowheads="1"/>
              </p:cNvSpPr>
              <p:nvPr/>
            </p:nvSpPr>
            <p:spPr bwMode="auto">
              <a:xfrm>
                <a:off x="1160" y="1813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61,1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0" name="Rectangle 66"/>
              <p:cNvSpPr>
                <a:spLocks noChangeArrowheads="1"/>
              </p:cNvSpPr>
              <p:nvPr/>
            </p:nvSpPr>
            <p:spPr bwMode="auto">
              <a:xfrm>
                <a:off x="31" y="1922"/>
                <a:ext cx="277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2002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1" name="Rectangle 67"/>
              <p:cNvSpPr>
                <a:spLocks noChangeArrowheads="1"/>
              </p:cNvSpPr>
              <p:nvPr/>
            </p:nvSpPr>
            <p:spPr bwMode="auto">
              <a:xfrm>
                <a:off x="625" y="1922"/>
                <a:ext cx="35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27,888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2" name="Rectangle 68"/>
              <p:cNvSpPr>
                <a:spLocks noChangeArrowheads="1"/>
              </p:cNvSpPr>
              <p:nvPr/>
            </p:nvSpPr>
            <p:spPr bwMode="auto">
              <a:xfrm>
                <a:off x="1160" y="1922"/>
                <a:ext cx="25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61,1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3" name="Rectangle 69"/>
              <p:cNvSpPr>
                <a:spLocks noChangeArrowheads="1"/>
              </p:cNvSpPr>
              <p:nvPr/>
            </p:nvSpPr>
            <p:spPr bwMode="auto">
              <a:xfrm>
                <a:off x="1648" y="1922"/>
                <a:ext cx="35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17,032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4" name="Rectangle 70"/>
              <p:cNvSpPr>
                <a:spLocks noChangeArrowheads="1"/>
              </p:cNvSpPr>
              <p:nvPr/>
            </p:nvSpPr>
            <p:spPr bwMode="auto">
              <a:xfrm>
                <a:off x="31" y="2031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2003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5" name="Rectangle 71"/>
              <p:cNvSpPr>
                <a:spLocks noChangeArrowheads="1"/>
              </p:cNvSpPr>
              <p:nvPr/>
            </p:nvSpPr>
            <p:spPr bwMode="auto">
              <a:xfrm>
                <a:off x="1160" y="2031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60,9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6" name="Rectangle 72"/>
              <p:cNvSpPr>
                <a:spLocks noChangeArrowheads="1"/>
              </p:cNvSpPr>
              <p:nvPr/>
            </p:nvSpPr>
            <p:spPr bwMode="auto">
              <a:xfrm>
                <a:off x="31" y="2141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2004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7" name="Rectangle 73"/>
              <p:cNvSpPr>
                <a:spLocks noChangeArrowheads="1"/>
              </p:cNvSpPr>
              <p:nvPr/>
            </p:nvSpPr>
            <p:spPr bwMode="auto">
              <a:xfrm>
                <a:off x="1160" y="2141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60,6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8" name="Rectangle 74"/>
              <p:cNvSpPr>
                <a:spLocks noChangeArrowheads="1"/>
              </p:cNvSpPr>
              <p:nvPr/>
            </p:nvSpPr>
            <p:spPr bwMode="auto">
              <a:xfrm>
                <a:off x="31" y="2250"/>
                <a:ext cx="277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2005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9" name="Rectangle 75"/>
              <p:cNvSpPr>
                <a:spLocks noChangeArrowheads="1"/>
              </p:cNvSpPr>
              <p:nvPr/>
            </p:nvSpPr>
            <p:spPr bwMode="auto">
              <a:xfrm>
                <a:off x="625" y="2250"/>
                <a:ext cx="35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34,456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0" name="Rectangle 76"/>
              <p:cNvSpPr>
                <a:spLocks noChangeArrowheads="1"/>
              </p:cNvSpPr>
              <p:nvPr/>
            </p:nvSpPr>
            <p:spPr bwMode="auto">
              <a:xfrm>
                <a:off x="1160" y="2250"/>
                <a:ext cx="25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60,4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1" name="Rectangle 77"/>
              <p:cNvSpPr>
                <a:spLocks noChangeArrowheads="1"/>
              </p:cNvSpPr>
              <p:nvPr/>
            </p:nvSpPr>
            <p:spPr bwMode="auto">
              <a:xfrm>
                <a:off x="1648" y="2250"/>
                <a:ext cx="35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20,820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2" name="Rectangle 78"/>
              <p:cNvSpPr>
                <a:spLocks noChangeArrowheads="1"/>
              </p:cNvSpPr>
              <p:nvPr/>
            </p:nvSpPr>
            <p:spPr bwMode="auto">
              <a:xfrm>
                <a:off x="31" y="2359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2006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3" name="Rectangle 79"/>
              <p:cNvSpPr>
                <a:spLocks noChangeArrowheads="1"/>
              </p:cNvSpPr>
              <p:nvPr/>
            </p:nvSpPr>
            <p:spPr bwMode="auto">
              <a:xfrm>
                <a:off x="1160" y="2359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60,2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4" name="Rectangle 80"/>
              <p:cNvSpPr>
                <a:spLocks noChangeArrowheads="1"/>
              </p:cNvSpPr>
              <p:nvPr/>
            </p:nvSpPr>
            <p:spPr bwMode="auto">
              <a:xfrm>
                <a:off x="31" y="2469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2007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5" name="Rectangle 81"/>
              <p:cNvSpPr>
                <a:spLocks noChangeArrowheads="1"/>
              </p:cNvSpPr>
              <p:nvPr/>
            </p:nvSpPr>
            <p:spPr bwMode="auto">
              <a:xfrm>
                <a:off x="1160" y="2469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60,1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6" name="Rectangle 82"/>
              <p:cNvSpPr>
                <a:spLocks noChangeArrowheads="1"/>
              </p:cNvSpPr>
              <p:nvPr/>
            </p:nvSpPr>
            <p:spPr bwMode="auto">
              <a:xfrm>
                <a:off x="31" y="2578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2008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7" name="Rectangle 83"/>
              <p:cNvSpPr>
                <a:spLocks noChangeArrowheads="1"/>
              </p:cNvSpPr>
              <p:nvPr/>
            </p:nvSpPr>
            <p:spPr bwMode="auto">
              <a:xfrm>
                <a:off x="1160" y="2578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59,9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8" name="Rectangle 84"/>
              <p:cNvSpPr>
                <a:spLocks noChangeArrowheads="1"/>
              </p:cNvSpPr>
              <p:nvPr/>
            </p:nvSpPr>
            <p:spPr bwMode="auto">
              <a:xfrm>
                <a:off x="31" y="2687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2009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9" name="Rectangle 85"/>
              <p:cNvSpPr>
                <a:spLocks noChangeArrowheads="1"/>
              </p:cNvSpPr>
              <p:nvPr/>
            </p:nvSpPr>
            <p:spPr bwMode="auto">
              <a:xfrm>
                <a:off x="1160" y="2687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59,7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0" name="Rectangle 86"/>
              <p:cNvSpPr>
                <a:spLocks noChangeArrowheads="1"/>
              </p:cNvSpPr>
              <p:nvPr/>
            </p:nvSpPr>
            <p:spPr bwMode="auto">
              <a:xfrm>
                <a:off x="31" y="2796"/>
                <a:ext cx="277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1" name="Rectangle 87"/>
              <p:cNvSpPr>
                <a:spLocks noChangeArrowheads="1"/>
              </p:cNvSpPr>
              <p:nvPr/>
            </p:nvSpPr>
            <p:spPr bwMode="auto">
              <a:xfrm>
                <a:off x="625" y="2796"/>
                <a:ext cx="35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34,985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2" name="Rectangle 88"/>
              <p:cNvSpPr>
                <a:spLocks noChangeArrowheads="1"/>
              </p:cNvSpPr>
              <p:nvPr/>
            </p:nvSpPr>
            <p:spPr bwMode="auto">
              <a:xfrm>
                <a:off x="1160" y="2796"/>
                <a:ext cx="25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59,5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3" name="Rectangle 89"/>
              <p:cNvSpPr>
                <a:spLocks noChangeArrowheads="1"/>
              </p:cNvSpPr>
              <p:nvPr/>
            </p:nvSpPr>
            <p:spPr bwMode="auto">
              <a:xfrm>
                <a:off x="1648" y="2796"/>
                <a:ext cx="35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20,816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4" name="Rectangle 90"/>
              <p:cNvSpPr>
                <a:spLocks noChangeArrowheads="1"/>
              </p:cNvSpPr>
              <p:nvPr/>
            </p:nvSpPr>
            <p:spPr bwMode="auto">
              <a:xfrm>
                <a:off x="31" y="2906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5" name="Rectangle 91"/>
              <p:cNvSpPr>
                <a:spLocks noChangeArrowheads="1"/>
              </p:cNvSpPr>
              <p:nvPr/>
            </p:nvSpPr>
            <p:spPr bwMode="auto">
              <a:xfrm>
                <a:off x="1160" y="2906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59,5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6" name="Rectangle 92"/>
              <p:cNvSpPr>
                <a:spLocks noChangeArrowheads="1"/>
              </p:cNvSpPr>
              <p:nvPr/>
            </p:nvSpPr>
            <p:spPr bwMode="auto">
              <a:xfrm>
                <a:off x="31" y="3015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7" name="Rectangle 93"/>
              <p:cNvSpPr>
                <a:spLocks noChangeArrowheads="1"/>
              </p:cNvSpPr>
              <p:nvPr/>
            </p:nvSpPr>
            <p:spPr bwMode="auto">
              <a:xfrm>
                <a:off x="1160" y="3015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59,4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8" name="Rectangle 94"/>
              <p:cNvSpPr>
                <a:spLocks noChangeArrowheads="1"/>
              </p:cNvSpPr>
              <p:nvPr/>
            </p:nvSpPr>
            <p:spPr bwMode="auto">
              <a:xfrm>
                <a:off x="31" y="3124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2013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9" name="Rectangle 95"/>
              <p:cNvSpPr>
                <a:spLocks noChangeArrowheads="1"/>
              </p:cNvSpPr>
              <p:nvPr/>
            </p:nvSpPr>
            <p:spPr bwMode="auto">
              <a:xfrm>
                <a:off x="1160" y="3124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59,4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0" name="Rectangle 96"/>
              <p:cNvSpPr>
                <a:spLocks noChangeArrowheads="1"/>
              </p:cNvSpPr>
              <p:nvPr/>
            </p:nvSpPr>
            <p:spPr bwMode="auto">
              <a:xfrm>
                <a:off x="31" y="3234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1" name="Rectangle 97"/>
              <p:cNvSpPr>
                <a:spLocks noChangeArrowheads="1"/>
              </p:cNvSpPr>
              <p:nvPr/>
            </p:nvSpPr>
            <p:spPr bwMode="auto">
              <a:xfrm>
                <a:off x="1160" y="3234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59,3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2" name="Rectangle 98"/>
              <p:cNvSpPr>
                <a:spLocks noChangeArrowheads="1"/>
              </p:cNvSpPr>
              <p:nvPr/>
            </p:nvSpPr>
            <p:spPr bwMode="auto">
              <a:xfrm>
                <a:off x="31" y="3343"/>
                <a:ext cx="277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3" name="Rectangle 99"/>
              <p:cNvSpPr>
                <a:spLocks noChangeArrowheads="1"/>
              </p:cNvSpPr>
              <p:nvPr/>
            </p:nvSpPr>
            <p:spPr bwMode="auto">
              <a:xfrm>
                <a:off x="625" y="3343"/>
                <a:ext cx="35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33,664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4" name="Rectangle 100"/>
              <p:cNvSpPr>
                <a:spLocks noChangeArrowheads="1"/>
              </p:cNvSpPr>
              <p:nvPr/>
            </p:nvSpPr>
            <p:spPr bwMode="auto">
              <a:xfrm>
                <a:off x="1160" y="3343"/>
                <a:ext cx="25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59,3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5" name="Rectangle 101"/>
              <p:cNvSpPr>
                <a:spLocks noChangeArrowheads="1"/>
              </p:cNvSpPr>
              <p:nvPr/>
            </p:nvSpPr>
            <p:spPr bwMode="auto">
              <a:xfrm>
                <a:off x="1648" y="3343"/>
                <a:ext cx="35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19,946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" name="Rectangle 102"/>
              <p:cNvSpPr>
                <a:spLocks noChangeArrowheads="1"/>
              </p:cNvSpPr>
              <p:nvPr/>
            </p:nvSpPr>
            <p:spPr bwMode="auto">
              <a:xfrm>
                <a:off x="31" y="3452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" name="Rectangle 103"/>
              <p:cNvSpPr>
                <a:spLocks noChangeArrowheads="1"/>
              </p:cNvSpPr>
              <p:nvPr/>
            </p:nvSpPr>
            <p:spPr bwMode="auto">
              <a:xfrm>
                <a:off x="1160" y="3452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59,2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8" name="Rectangle 104"/>
              <p:cNvSpPr>
                <a:spLocks noChangeArrowheads="1"/>
              </p:cNvSpPr>
              <p:nvPr/>
            </p:nvSpPr>
            <p:spPr bwMode="auto">
              <a:xfrm>
                <a:off x="31" y="3562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2017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9" name="Rectangle 105"/>
              <p:cNvSpPr>
                <a:spLocks noChangeArrowheads="1"/>
              </p:cNvSpPr>
              <p:nvPr/>
            </p:nvSpPr>
            <p:spPr bwMode="auto">
              <a:xfrm>
                <a:off x="1160" y="3562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59,1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0" name="Rectangle 106"/>
              <p:cNvSpPr>
                <a:spLocks noChangeArrowheads="1"/>
              </p:cNvSpPr>
              <p:nvPr/>
            </p:nvSpPr>
            <p:spPr bwMode="auto">
              <a:xfrm>
                <a:off x="31" y="3671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2018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1" name="Rectangle 107"/>
              <p:cNvSpPr>
                <a:spLocks noChangeArrowheads="1"/>
              </p:cNvSpPr>
              <p:nvPr/>
            </p:nvSpPr>
            <p:spPr bwMode="auto">
              <a:xfrm>
                <a:off x="1160" y="3671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59,0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2" name="Rectangle 108"/>
              <p:cNvSpPr>
                <a:spLocks noChangeArrowheads="1"/>
              </p:cNvSpPr>
              <p:nvPr/>
            </p:nvSpPr>
            <p:spPr bwMode="auto">
              <a:xfrm>
                <a:off x="31" y="3780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2019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3" name="Rectangle 109"/>
              <p:cNvSpPr>
                <a:spLocks noChangeArrowheads="1"/>
              </p:cNvSpPr>
              <p:nvPr/>
            </p:nvSpPr>
            <p:spPr bwMode="auto">
              <a:xfrm>
                <a:off x="1160" y="3780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59,0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4" name="Rectangle 110"/>
              <p:cNvSpPr>
                <a:spLocks noChangeArrowheads="1"/>
              </p:cNvSpPr>
              <p:nvPr/>
            </p:nvSpPr>
            <p:spPr bwMode="auto">
              <a:xfrm>
                <a:off x="724" y="720"/>
                <a:ext cx="52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en-US" sz="10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Емпіричні дані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5" name="Rectangle 111"/>
              <p:cNvSpPr>
                <a:spLocks noChangeArrowheads="1"/>
              </p:cNvSpPr>
              <p:nvPr/>
            </p:nvSpPr>
            <p:spPr bwMode="auto">
              <a:xfrm>
                <a:off x="-2" y="709"/>
                <a:ext cx="7" cy="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Rectangle 112"/>
              <p:cNvSpPr>
                <a:spLocks noChangeArrowheads="1"/>
              </p:cNvSpPr>
              <p:nvPr/>
            </p:nvSpPr>
            <p:spPr bwMode="auto">
              <a:xfrm>
                <a:off x="229" y="709"/>
                <a:ext cx="7" cy="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Line 113"/>
              <p:cNvSpPr>
                <a:spLocks noChangeShapeType="1"/>
              </p:cNvSpPr>
              <p:nvPr/>
            </p:nvSpPr>
            <p:spPr bwMode="auto">
              <a:xfrm>
                <a:off x="5" y="709"/>
                <a:ext cx="19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Rectangle 114"/>
              <p:cNvSpPr>
                <a:spLocks noChangeArrowheads="1"/>
              </p:cNvSpPr>
              <p:nvPr/>
            </p:nvSpPr>
            <p:spPr bwMode="auto">
              <a:xfrm>
                <a:off x="5" y="709"/>
                <a:ext cx="1920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Rectangle 115"/>
              <p:cNvSpPr>
                <a:spLocks noChangeArrowheads="1"/>
              </p:cNvSpPr>
              <p:nvPr/>
            </p:nvSpPr>
            <p:spPr bwMode="auto">
              <a:xfrm>
                <a:off x="1919" y="709"/>
                <a:ext cx="6" cy="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Line 116"/>
              <p:cNvSpPr>
                <a:spLocks noChangeShapeType="1"/>
              </p:cNvSpPr>
              <p:nvPr/>
            </p:nvSpPr>
            <p:spPr bwMode="auto">
              <a:xfrm>
                <a:off x="5" y="818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Rectangle 117"/>
              <p:cNvSpPr>
                <a:spLocks noChangeArrowheads="1"/>
              </p:cNvSpPr>
              <p:nvPr/>
            </p:nvSpPr>
            <p:spPr bwMode="auto">
              <a:xfrm>
                <a:off x="5" y="818"/>
                <a:ext cx="224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Rectangle 118"/>
              <p:cNvSpPr>
                <a:spLocks noChangeArrowheads="1"/>
              </p:cNvSpPr>
              <p:nvPr/>
            </p:nvSpPr>
            <p:spPr bwMode="auto">
              <a:xfrm>
                <a:off x="896" y="709"/>
                <a:ext cx="6" cy="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Rectangle 119"/>
              <p:cNvSpPr>
                <a:spLocks noChangeArrowheads="1"/>
              </p:cNvSpPr>
              <p:nvPr/>
            </p:nvSpPr>
            <p:spPr bwMode="auto">
              <a:xfrm>
                <a:off x="1351" y="709"/>
                <a:ext cx="7" cy="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Line 120"/>
              <p:cNvSpPr>
                <a:spLocks noChangeShapeType="1"/>
              </p:cNvSpPr>
              <p:nvPr/>
            </p:nvSpPr>
            <p:spPr bwMode="auto">
              <a:xfrm>
                <a:off x="236" y="818"/>
                <a:ext cx="1683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Rectangle 121"/>
              <p:cNvSpPr>
                <a:spLocks noChangeArrowheads="1"/>
              </p:cNvSpPr>
              <p:nvPr/>
            </p:nvSpPr>
            <p:spPr bwMode="auto">
              <a:xfrm>
                <a:off x="236" y="818"/>
                <a:ext cx="1683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Line 122"/>
              <p:cNvSpPr>
                <a:spLocks noChangeShapeType="1"/>
              </p:cNvSpPr>
              <p:nvPr/>
            </p:nvSpPr>
            <p:spPr bwMode="auto">
              <a:xfrm>
                <a:off x="5" y="928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Rectangle 123"/>
              <p:cNvSpPr>
                <a:spLocks noChangeArrowheads="1"/>
              </p:cNvSpPr>
              <p:nvPr/>
            </p:nvSpPr>
            <p:spPr bwMode="auto">
              <a:xfrm>
                <a:off x="5" y="928"/>
                <a:ext cx="224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Line 124"/>
              <p:cNvSpPr>
                <a:spLocks noChangeShapeType="1"/>
              </p:cNvSpPr>
              <p:nvPr/>
            </p:nvSpPr>
            <p:spPr bwMode="auto">
              <a:xfrm>
                <a:off x="236" y="928"/>
                <a:ext cx="1683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Rectangle 125"/>
              <p:cNvSpPr>
                <a:spLocks noChangeArrowheads="1"/>
              </p:cNvSpPr>
              <p:nvPr/>
            </p:nvSpPr>
            <p:spPr bwMode="auto">
              <a:xfrm>
                <a:off x="236" y="928"/>
                <a:ext cx="1683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Line 126"/>
              <p:cNvSpPr>
                <a:spLocks noChangeShapeType="1"/>
              </p:cNvSpPr>
              <p:nvPr/>
            </p:nvSpPr>
            <p:spPr bwMode="auto">
              <a:xfrm>
                <a:off x="896" y="824"/>
                <a:ext cx="0" cy="21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Rectangle 127"/>
              <p:cNvSpPr>
                <a:spLocks noChangeArrowheads="1"/>
              </p:cNvSpPr>
              <p:nvPr/>
            </p:nvSpPr>
            <p:spPr bwMode="auto">
              <a:xfrm>
                <a:off x="896" y="824"/>
                <a:ext cx="6" cy="213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Line 128"/>
              <p:cNvSpPr>
                <a:spLocks noChangeShapeType="1"/>
              </p:cNvSpPr>
              <p:nvPr/>
            </p:nvSpPr>
            <p:spPr bwMode="auto">
              <a:xfrm>
                <a:off x="1351" y="824"/>
                <a:ext cx="0" cy="21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Rectangle 129"/>
              <p:cNvSpPr>
                <a:spLocks noChangeArrowheads="1"/>
              </p:cNvSpPr>
              <p:nvPr/>
            </p:nvSpPr>
            <p:spPr bwMode="auto">
              <a:xfrm>
                <a:off x="1351" y="824"/>
                <a:ext cx="7" cy="213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Line 130"/>
              <p:cNvSpPr>
                <a:spLocks noChangeShapeType="1"/>
              </p:cNvSpPr>
              <p:nvPr/>
            </p:nvSpPr>
            <p:spPr bwMode="auto">
              <a:xfrm>
                <a:off x="5" y="1037"/>
                <a:ext cx="19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Rectangle 131"/>
              <p:cNvSpPr>
                <a:spLocks noChangeArrowheads="1"/>
              </p:cNvSpPr>
              <p:nvPr/>
            </p:nvSpPr>
            <p:spPr bwMode="auto">
              <a:xfrm>
                <a:off x="5" y="1037"/>
                <a:ext cx="1920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Line 132"/>
              <p:cNvSpPr>
                <a:spLocks noChangeShapeType="1"/>
              </p:cNvSpPr>
              <p:nvPr/>
            </p:nvSpPr>
            <p:spPr bwMode="auto">
              <a:xfrm>
                <a:off x="5" y="1365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Rectangle 133"/>
              <p:cNvSpPr>
                <a:spLocks noChangeArrowheads="1"/>
              </p:cNvSpPr>
              <p:nvPr/>
            </p:nvSpPr>
            <p:spPr bwMode="auto">
              <a:xfrm>
                <a:off x="5" y="1365"/>
                <a:ext cx="224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Line 134"/>
              <p:cNvSpPr>
                <a:spLocks noChangeShapeType="1"/>
              </p:cNvSpPr>
              <p:nvPr/>
            </p:nvSpPr>
            <p:spPr bwMode="auto">
              <a:xfrm>
                <a:off x="236" y="1365"/>
                <a:ext cx="660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Rectangle 135"/>
              <p:cNvSpPr>
                <a:spLocks noChangeArrowheads="1"/>
              </p:cNvSpPr>
              <p:nvPr/>
            </p:nvSpPr>
            <p:spPr bwMode="auto">
              <a:xfrm>
                <a:off x="236" y="1365"/>
                <a:ext cx="660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Line 136"/>
              <p:cNvSpPr>
                <a:spLocks noChangeShapeType="1"/>
              </p:cNvSpPr>
              <p:nvPr/>
            </p:nvSpPr>
            <p:spPr bwMode="auto">
              <a:xfrm>
                <a:off x="1358" y="1365"/>
                <a:ext cx="561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Rectangle 137"/>
              <p:cNvSpPr>
                <a:spLocks noChangeArrowheads="1"/>
              </p:cNvSpPr>
              <p:nvPr/>
            </p:nvSpPr>
            <p:spPr bwMode="auto">
              <a:xfrm>
                <a:off x="1358" y="1365"/>
                <a:ext cx="561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Line 138"/>
              <p:cNvSpPr>
                <a:spLocks noChangeShapeType="1"/>
              </p:cNvSpPr>
              <p:nvPr/>
            </p:nvSpPr>
            <p:spPr bwMode="auto">
              <a:xfrm>
                <a:off x="5" y="1474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Rectangle 139"/>
              <p:cNvSpPr>
                <a:spLocks noChangeArrowheads="1"/>
              </p:cNvSpPr>
              <p:nvPr/>
            </p:nvSpPr>
            <p:spPr bwMode="auto">
              <a:xfrm>
                <a:off x="5" y="1474"/>
                <a:ext cx="224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Line 140"/>
              <p:cNvSpPr>
                <a:spLocks noChangeShapeType="1"/>
              </p:cNvSpPr>
              <p:nvPr/>
            </p:nvSpPr>
            <p:spPr bwMode="auto">
              <a:xfrm>
                <a:off x="236" y="1474"/>
                <a:ext cx="660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Rectangle 141"/>
              <p:cNvSpPr>
                <a:spLocks noChangeArrowheads="1"/>
              </p:cNvSpPr>
              <p:nvPr/>
            </p:nvSpPr>
            <p:spPr bwMode="auto">
              <a:xfrm>
                <a:off x="236" y="1474"/>
                <a:ext cx="660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Line 142"/>
              <p:cNvSpPr>
                <a:spLocks noChangeShapeType="1"/>
              </p:cNvSpPr>
              <p:nvPr/>
            </p:nvSpPr>
            <p:spPr bwMode="auto">
              <a:xfrm>
                <a:off x="1358" y="1474"/>
                <a:ext cx="561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Rectangle 143"/>
              <p:cNvSpPr>
                <a:spLocks noChangeArrowheads="1"/>
              </p:cNvSpPr>
              <p:nvPr/>
            </p:nvSpPr>
            <p:spPr bwMode="auto">
              <a:xfrm>
                <a:off x="1358" y="1474"/>
                <a:ext cx="561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Line 144"/>
              <p:cNvSpPr>
                <a:spLocks noChangeShapeType="1"/>
              </p:cNvSpPr>
              <p:nvPr/>
            </p:nvSpPr>
            <p:spPr bwMode="auto">
              <a:xfrm>
                <a:off x="5" y="1583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Rectangle 145"/>
              <p:cNvSpPr>
                <a:spLocks noChangeArrowheads="1"/>
              </p:cNvSpPr>
              <p:nvPr/>
            </p:nvSpPr>
            <p:spPr bwMode="auto">
              <a:xfrm>
                <a:off x="5" y="1583"/>
                <a:ext cx="224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Line 146"/>
              <p:cNvSpPr>
                <a:spLocks noChangeShapeType="1"/>
              </p:cNvSpPr>
              <p:nvPr/>
            </p:nvSpPr>
            <p:spPr bwMode="auto">
              <a:xfrm>
                <a:off x="236" y="1583"/>
                <a:ext cx="660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Rectangle 147"/>
              <p:cNvSpPr>
                <a:spLocks noChangeArrowheads="1"/>
              </p:cNvSpPr>
              <p:nvPr/>
            </p:nvSpPr>
            <p:spPr bwMode="auto">
              <a:xfrm>
                <a:off x="236" y="1583"/>
                <a:ext cx="660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Line 148"/>
              <p:cNvSpPr>
                <a:spLocks noChangeShapeType="1"/>
              </p:cNvSpPr>
              <p:nvPr/>
            </p:nvSpPr>
            <p:spPr bwMode="auto">
              <a:xfrm>
                <a:off x="1358" y="1583"/>
                <a:ext cx="561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Rectangle 149"/>
              <p:cNvSpPr>
                <a:spLocks noChangeArrowheads="1"/>
              </p:cNvSpPr>
              <p:nvPr/>
            </p:nvSpPr>
            <p:spPr bwMode="auto">
              <a:xfrm>
                <a:off x="1358" y="1583"/>
                <a:ext cx="561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Line 150"/>
              <p:cNvSpPr>
                <a:spLocks noChangeShapeType="1"/>
              </p:cNvSpPr>
              <p:nvPr/>
            </p:nvSpPr>
            <p:spPr bwMode="auto">
              <a:xfrm>
                <a:off x="5" y="1693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Rectangle 151"/>
              <p:cNvSpPr>
                <a:spLocks noChangeArrowheads="1"/>
              </p:cNvSpPr>
              <p:nvPr/>
            </p:nvSpPr>
            <p:spPr bwMode="auto">
              <a:xfrm>
                <a:off x="5" y="1693"/>
                <a:ext cx="224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Line 152"/>
              <p:cNvSpPr>
                <a:spLocks noChangeShapeType="1"/>
              </p:cNvSpPr>
              <p:nvPr/>
            </p:nvSpPr>
            <p:spPr bwMode="auto">
              <a:xfrm>
                <a:off x="236" y="1693"/>
                <a:ext cx="660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Rectangle 153"/>
              <p:cNvSpPr>
                <a:spLocks noChangeArrowheads="1"/>
              </p:cNvSpPr>
              <p:nvPr/>
            </p:nvSpPr>
            <p:spPr bwMode="auto">
              <a:xfrm>
                <a:off x="236" y="1693"/>
                <a:ext cx="660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Line 154"/>
              <p:cNvSpPr>
                <a:spLocks noChangeShapeType="1"/>
              </p:cNvSpPr>
              <p:nvPr/>
            </p:nvSpPr>
            <p:spPr bwMode="auto">
              <a:xfrm>
                <a:off x="1358" y="1693"/>
                <a:ext cx="561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Rectangle 155"/>
              <p:cNvSpPr>
                <a:spLocks noChangeArrowheads="1"/>
              </p:cNvSpPr>
              <p:nvPr/>
            </p:nvSpPr>
            <p:spPr bwMode="auto">
              <a:xfrm>
                <a:off x="1358" y="1693"/>
                <a:ext cx="561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Line 156"/>
              <p:cNvSpPr>
                <a:spLocks noChangeShapeType="1"/>
              </p:cNvSpPr>
              <p:nvPr/>
            </p:nvSpPr>
            <p:spPr bwMode="auto">
              <a:xfrm>
                <a:off x="5" y="1802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Rectangle 157"/>
              <p:cNvSpPr>
                <a:spLocks noChangeArrowheads="1"/>
              </p:cNvSpPr>
              <p:nvPr/>
            </p:nvSpPr>
            <p:spPr bwMode="auto">
              <a:xfrm>
                <a:off x="5" y="1802"/>
                <a:ext cx="224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Line 158"/>
              <p:cNvSpPr>
                <a:spLocks noChangeShapeType="1"/>
              </p:cNvSpPr>
              <p:nvPr/>
            </p:nvSpPr>
            <p:spPr bwMode="auto">
              <a:xfrm>
                <a:off x="236" y="1802"/>
                <a:ext cx="660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Rectangle 159"/>
              <p:cNvSpPr>
                <a:spLocks noChangeArrowheads="1"/>
              </p:cNvSpPr>
              <p:nvPr/>
            </p:nvSpPr>
            <p:spPr bwMode="auto">
              <a:xfrm>
                <a:off x="236" y="1802"/>
                <a:ext cx="660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Line 160"/>
              <p:cNvSpPr>
                <a:spLocks noChangeShapeType="1"/>
              </p:cNvSpPr>
              <p:nvPr/>
            </p:nvSpPr>
            <p:spPr bwMode="auto">
              <a:xfrm>
                <a:off x="1358" y="1802"/>
                <a:ext cx="561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Rectangle 161"/>
              <p:cNvSpPr>
                <a:spLocks noChangeArrowheads="1"/>
              </p:cNvSpPr>
              <p:nvPr/>
            </p:nvSpPr>
            <p:spPr bwMode="auto">
              <a:xfrm>
                <a:off x="1358" y="1802"/>
                <a:ext cx="561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Line 162"/>
              <p:cNvSpPr>
                <a:spLocks noChangeShapeType="1"/>
              </p:cNvSpPr>
              <p:nvPr/>
            </p:nvSpPr>
            <p:spPr bwMode="auto">
              <a:xfrm>
                <a:off x="5" y="2130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Rectangle 163"/>
              <p:cNvSpPr>
                <a:spLocks noChangeArrowheads="1"/>
              </p:cNvSpPr>
              <p:nvPr/>
            </p:nvSpPr>
            <p:spPr bwMode="auto">
              <a:xfrm>
                <a:off x="5" y="2130"/>
                <a:ext cx="224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Line 164"/>
              <p:cNvSpPr>
                <a:spLocks noChangeShapeType="1"/>
              </p:cNvSpPr>
              <p:nvPr/>
            </p:nvSpPr>
            <p:spPr bwMode="auto">
              <a:xfrm>
                <a:off x="236" y="2130"/>
                <a:ext cx="660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Rectangle 165"/>
              <p:cNvSpPr>
                <a:spLocks noChangeArrowheads="1"/>
              </p:cNvSpPr>
              <p:nvPr/>
            </p:nvSpPr>
            <p:spPr bwMode="auto">
              <a:xfrm>
                <a:off x="236" y="2130"/>
                <a:ext cx="660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Line 166"/>
              <p:cNvSpPr>
                <a:spLocks noChangeShapeType="1"/>
              </p:cNvSpPr>
              <p:nvPr/>
            </p:nvSpPr>
            <p:spPr bwMode="auto">
              <a:xfrm>
                <a:off x="1358" y="2130"/>
                <a:ext cx="561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Rectangle 167"/>
              <p:cNvSpPr>
                <a:spLocks noChangeArrowheads="1"/>
              </p:cNvSpPr>
              <p:nvPr/>
            </p:nvSpPr>
            <p:spPr bwMode="auto">
              <a:xfrm>
                <a:off x="1358" y="2130"/>
                <a:ext cx="561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Line 168"/>
              <p:cNvSpPr>
                <a:spLocks noChangeShapeType="1"/>
              </p:cNvSpPr>
              <p:nvPr/>
            </p:nvSpPr>
            <p:spPr bwMode="auto">
              <a:xfrm>
                <a:off x="5" y="2458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Rectangle 169"/>
              <p:cNvSpPr>
                <a:spLocks noChangeArrowheads="1"/>
              </p:cNvSpPr>
              <p:nvPr/>
            </p:nvSpPr>
            <p:spPr bwMode="auto">
              <a:xfrm>
                <a:off x="5" y="2458"/>
                <a:ext cx="224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Line 170"/>
              <p:cNvSpPr>
                <a:spLocks noChangeShapeType="1"/>
              </p:cNvSpPr>
              <p:nvPr/>
            </p:nvSpPr>
            <p:spPr bwMode="auto">
              <a:xfrm>
                <a:off x="236" y="2458"/>
                <a:ext cx="660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Rectangle 171"/>
              <p:cNvSpPr>
                <a:spLocks noChangeArrowheads="1"/>
              </p:cNvSpPr>
              <p:nvPr/>
            </p:nvSpPr>
            <p:spPr bwMode="auto">
              <a:xfrm>
                <a:off x="236" y="2458"/>
                <a:ext cx="660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Line 172"/>
              <p:cNvSpPr>
                <a:spLocks noChangeShapeType="1"/>
              </p:cNvSpPr>
              <p:nvPr/>
            </p:nvSpPr>
            <p:spPr bwMode="auto">
              <a:xfrm>
                <a:off x="1358" y="2458"/>
                <a:ext cx="561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Rectangle 173"/>
              <p:cNvSpPr>
                <a:spLocks noChangeArrowheads="1"/>
              </p:cNvSpPr>
              <p:nvPr/>
            </p:nvSpPr>
            <p:spPr bwMode="auto">
              <a:xfrm>
                <a:off x="1358" y="2458"/>
                <a:ext cx="561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Line 174"/>
              <p:cNvSpPr>
                <a:spLocks noChangeShapeType="1"/>
              </p:cNvSpPr>
              <p:nvPr/>
            </p:nvSpPr>
            <p:spPr bwMode="auto">
              <a:xfrm>
                <a:off x="5" y="2567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Rectangle 175"/>
              <p:cNvSpPr>
                <a:spLocks noChangeArrowheads="1"/>
              </p:cNvSpPr>
              <p:nvPr/>
            </p:nvSpPr>
            <p:spPr bwMode="auto">
              <a:xfrm>
                <a:off x="5" y="2567"/>
                <a:ext cx="224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Line 176"/>
              <p:cNvSpPr>
                <a:spLocks noChangeShapeType="1"/>
              </p:cNvSpPr>
              <p:nvPr/>
            </p:nvSpPr>
            <p:spPr bwMode="auto">
              <a:xfrm>
                <a:off x="236" y="2567"/>
                <a:ext cx="660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Rectangle 177"/>
              <p:cNvSpPr>
                <a:spLocks noChangeArrowheads="1"/>
              </p:cNvSpPr>
              <p:nvPr/>
            </p:nvSpPr>
            <p:spPr bwMode="auto">
              <a:xfrm>
                <a:off x="236" y="2567"/>
                <a:ext cx="660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Line 178"/>
              <p:cNvSpPr>
                <a:spLocks noChangeShapeType="1"/>
              </p:cNvSpPr>
              <p:nvPr/>
            </p:nvSpPr>
            <p:spPr bwMode="auto">
              <a:xfrm>
                <a:off x="1358" y="2567"/>
                <a:ext cx="561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Rectangle 179"/>
              <p:cNvSpPr>
                <a:spLocks noChangeArrowheads="1"/>
              </p:cNvSpPr>
              <p:nvPr/>
            </p:nvSpPr>
            <p:spPr bwMode="auto">
              <a:xfrm>
                <a:off x="1358" y="2567"/>
                <a:ext cx="561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Line 180"/>
              <p:cNvSpPr>
                <a:spLocks noChangeShapeType="1"/>
              </p:cNvSpPr>
              <p:nvPr/>
            </p:nvSpPr>
            <p:spPr bwMode="auto">
              <a:xfrm>
                <a:off x="5" y="2676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Rectangle 181"/>
              <p:cNvSpPr>
                <a:spLocks noChangeArrowheads="1"/>
              </p:cNvSpPr>
              <p:nvPr/>
            </p:nvSpPr>
            <p:spPr bwMode="auto">
              <a:xfrm>
                <a:off x="5" y="2676"/>
                <a:ext cx="224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Line 182"/>
              <p:cNvSpPr>
                <a:spLocks noChangeShapeType="1"/>
              </p:cNvSpPr>
              <p:nvPr/>
            </p:nvSpPr>
            <p:spPr bwMode="auto">
              <a:xfrm>
                <a:off x="236" y="2676"/>
                <a:ext cx="660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Rectangle 183"/>
              <p:cNvSpPr>
                <a:spLocks noChangeArrowheads="1"/>
              </p:cNvSpPr>
              <p:nvPr/>
            </p:nvSpPr>
            <p:spPr bwMode="auto">
              <a:xfrm>
                <a:off x="236" y="2676"/>
                <a:ext cx="660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Line 184"/>
              <p:cNvSpPr>
                <a:spLocks noChangeShapeType="1"/>
              </p:cNvSpPr>
              <p:nvPr/>
            </p:nvSpPr>
            <p:spPr bwMode="auto">
              <a:xfrm>
                <a:off x="1358" y="2676"/>
                <a:ext cx="561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Rectangle 185"/>
              <p:cNvSpPr>
                <a:spLocks noChangeArrowheads="1"/>
              </p:cNvSpPr>
              <p:nvPr/>
            </p:nvSpPr>
            <p:spPr bwMode="auto">
              <a:xfrm>
                <a:off x="1358" y="2676"/>
                <a:ext cx="561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Line 186"/>
              <p:cNvSpPr>
                <a:spLocks noChangeShapeType="1"/>
              </p:cNvSpPr>
              <p:nvPr/>
            </p:nvSpPr>
            <p:spPr bwMode="auto">
              <a:xfrm>
                <a:off x="5" y="3004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Rectangle 187"/>
              <p:cNvSpPr>
                <a:spLocks noChangeArrowheads="1"/>
              </p:cNvSpPr>
              <p:nvPr/>
            </p:nvSpPr>
            <p:spPr bwMode="auto">
              <a:xfrm>
                <a:off x="5" y="3004"/>
                <a:ext cx="224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Line 188"/>
              <p:cNvSpPr>
                <a:spLocks noChangeShapeType="1"/>
              </p:cNvSpPr>
              <p:nvPr/>
            </p:nvSpPr>
            <p:spPr bwMode="auto">
              <a:xfrm>
                <a:off x="236" y="3004"/>
                <a:ext cx="660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Rectangle 189"/>
              <p:cNvSpPr>
                <a:spLocks noChangeArrowheads="1"/>
              </p:cNvSpPr>
              <p:nvPr/>
            </p:nvSpPr>
            <p:spPr bwMode="auto">
              <a:xfrm>
                <a:off x="236" y="3004"/>
                <a:ext cx="660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Line 190"/>
              <p:cNvSpPr>
                <a:spLocks noChangeShapeType="1"/>
              </p:cNvSpPr>
              <p:nvPr/>
            </p:nvSpPr>
            <p:spPr bwMode="auto">
              <a:xfrm>
                <a:off x="1358" y="3004"/>
                <a:ext cx="561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Rectangle 191"/>
              <p:cNvSpPr>
                <a:spLocks noChangeArrowheads="1"/>
              </p:cNvSpPr>
              <p:nvPr/>
            </p:nvSpPr>
            <p:spPr bwMode="auto">
              <a:xfrm>
                <a:off x="1358" y="3004"/>
                <a:ext cx="561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Line 192"/>
              <p:cNvSpPr>
                <a:spLocks noChangeShapeType="1"/>
              </p:cNvSpPr>
              <p:nvPr/>
            </p:nvSpPr>
            <p:spPr bwMode="auto">
              <a:xfrm>
                <a:off x="5" y="3113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Rectangle 193"/>
              <p:cNvSpPr>
                <a:spLocks noChangeArrowheads="1"/>
              </p:cNvSpPr>
              <p:nvPr/>
            </p:nvSpPr>
            <p:spPr bwMode="auto">
              <a:xfrm>
                <a:off x="5" y="3113"/>
                <a:ext cx="224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Line 194"/>
              <p:cNvSpPr>
                <a:spLocks noChangeShapeType="1"/>
              </p:cNvSpPr>
              <p:nvPr/>
            </p:nvSpPr>
            <p:spPr bwMode="auto">
              <a:xfrm>
                <a:off x="236" y="3113"/>
                <a:ext cx="660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Rectangle 195"/>
              <p:cNvSpPr>
                <a:spLocks noChangeArrowheads="1"/>
              </p:cNvSpPr>
              <p:nvPr/>
            </p:nvSpPr>
            <p:spPr bwMode="auto">
              <a:xfrm>
                <a:off x="236" y="3113"/>
                <a:ext cx="660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Line 196"/>
              <p:cNvSpPr>
                <a:spLocks noChangeShapeType="1"/>
              </p:cNvSpPr>
              <p:nvPr/>
            </p:nvSpPr>
            <p:spPr bwMode="auto">
              <a:xfrm>
                <a:off x="1358" y="3113"/>
                <a:ext cx="561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Rectangle 197"/>
              <p:cNvSpPr>
                <a:spLocks noChangeArrowheads="1"/>
              </p:cNvSpPr>
              <p:nvPr/>
            </p:nvSpPr>
            <p:spPr bwMode="auto">
              <a:xfrm>
                <a:off x="1358" y="3113"/>
                <a:ext cx="561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Line 198"/>
              <p:cNvSpPr>
                <a:spLocks noChangeShapeType="1"/>
              </p:cNvSpPr>
              <p:nvPr/>
            </p:nvSpPr>
            <p:spPr bwMode="auto">
              <a:xfrm>
                <a:off x="5" y="3223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Rectangle 199"/>
              <p:cNvSpPr>
                <a:spLocks noChangeArrowheads="1"/>
              </p:cNvSpPr>
              <p:nvPr/>
            </p:nvSpPr>
            <p:spPr bwMode="auto">
              <a:xfrm>
                <a:off x="5" y="3223"/>
                <a:ext cx="224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Line 200"/>
              <p:cNvSpPr>
                <a:spLocks noChangeShapeType="1"/>
              </p:cNvSpPr>
              <p:nvPr/>
            </p:nvSpPr>
            <p:spPr bwMode="auto">
              <a:xfrm>
                <a:off x="236" y="3223"/>
                <a:ext cx="660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Rectangle 201"/>
              <p:cNvSpPr>
                <a:spLocks noChangeArrowheads="1"/>
              </p:cNvSpPr>
              <p:nvPr/>
            </p:nvSpPr>
            <p:spPr bwMode="auto">
              <a:xfrm>
                <a:off x="236" y="3223"/>
                <a:ext cx="660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Line 202"/>
              <p:cNvSpPr>
                <a:spLocks noChangeShapeType="1"/>
              </p:cNvSpPr>
              <p:nvPr/>
            </p:nvSpPr>
            <p:spPr bwMode="auto">
              <a:xfrm>
                <a:off x="1358" y="3223"/>
                <a:ext cx="561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Rectangle 203"/>
              <p:cNvSpPr>
                <a:spLocks noChangeArrowheads="1"/>
              </p:cNvSpPr>
              <p:nvPr/>
            </p:nvSpPr>
            <p:spPr bwMode="auto">
              <a:xfrm>
                <a:off x="1358" y="3223"/>
                <a:ext cx="561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Line 204"/>
              <p:cNvSpPr>
                <a:spLocks noChangeShapeType="1"/>
              </p:cNvSpPr>
              <p:nvPr/>
            </p:nvSpPr>
            <p:spPr bwMode="auto">
              <a:xfrm>
                <a:off x="5" y="3551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" name="Rectangle 206"/>
            <p:cNvSpPr>
              <a:spLocks noChangeArrowheads="1"/>
            </p:cNvSpPr>
            <p:nvPr/>
          </p:nvSpPr>
          <p:spPr bwMode="auto">
            <a:xfrm>
              <a:off x="5" y="3551"/>
              <a:ext cx="224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207"/>
            <p:cNvSpPr>
              <a:spLocks noChangeShapeType="1"/>
            </p:cNvSpPr>
            <p:nvPr/>
          </p:nvSpPr>
          <p:spPr bwMode="auto">
            <a:xfrm>
              <a:off x="236" y="3551"/>
              <a:ext cx="660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208"/>
            <p:cNvSpPr>
              <a:spLocks noChangeArrowheads="1"/>
            </p:cNvSpPr>
            <p:nvPr/>
          </p:nvSpPr>
          <p:spPr bwMode="auto">
            <a:xfrm>
              <a:off x="236" y="3551"/>
              <a:ext cx="660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209"/>
            <p:cNvSpPr>
              <a:spLocks noChangeShapeType="1"/>
            </p:cNvSpPr>
            <p:nvPr/>
          </p:nvSpPr>
          <p:spPr bwMode="auto">
            <a:xfrm>
              <a:off x="1358" y="3551"/>
              <a:ext cx="561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210"/>
            <p:cNvSpPr>
              <a:spLocks noChangeArrowheads="1"/>
            </p:cNvSpPr>
            <p:nvPr/>
          </p:nvSpPr>
          <p:spPr bwMode="auto">
            <a:xfrm>
              <a:off x="1358" y="3551"/>
              <a:ext cx="561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211"/>
            <p:cNvSpPr>
              <a:spLocks noChangeShapeType="1"/>
            </p:cNvSpPr>
            <p:nvPr/>
          </p:nvSpPr>
          <p:spPr bwMode="auto">
            <a:xfrm>
              <a:off x="5" y="3660"/>
              <a:ext cx="224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212"/>
            <p:cNvSpPr>
              <a:spLocks noChangeArrowheads="1"/>
            </p:cNvSpPr>
            <p:nvPr/>
          </p:nvSpPr>
          <p:spPr bwMode="auto">
            <a:xfrm>
              <a:off x="5" y="3660"/>
              <a:ext cx="224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213"/>
            <p:cNvSpPr>
              <a:spLocks noChangeShapeType="1"/>
            </p:cNvSpPr>
            <p:nvPr/>
          </p:nvSpPr>
          <p:spPr bwMode="auto">
            <a:xfrm>
              <a:off x="236" y="3660"/>
              <a:ext cx="660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214"/>
            <p:cNvSpPr>
              <a:spLocks noChangeArrowheads="1"/>
            </p:cNvSpPr>
            <p:nvPr/>
          </p:nvSpPr>
          <p:spPr bwMode="auto">
            <a:xfrm>
              <a:off x="236" y="3660"/>
              <a:ext cx="660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215"/>
            <p:cNvSpPr>
              <a:spLocks noChangeShapeType="1"/>
            </p:cNvSpPr>
            <p:nvPr/>
          </p:nvSpPr>
          <p:spPr bwMode="auto">
            <a:xfrm>
              <a:off x="1358" y="3660"/>
              <a:ext cx="561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216"/>
            <p:cNvSpPr>
              <a:spLocks noChangeArrowheads="1"/>
            </p:cNvSpPr>
            <p:nvPr/>
          </p:nvSpPr>
          <p:spPr bwMode="auto">
            <a:xfrm>
              <a:off x="1358" y="3660"/>
              <a:ext cx="561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17"/>
            <p:cNvSpPr>
              <a:spLocks noChangeShapeType="1"/>
            </p:cNvSpPr>
            <p:nvPr/>
          </p:nvSpPr>
          <p:spPr bwMode="auto">
            <a:xfrm>
              <a:off x="5" y="3769"/>
              <a:ext cx="224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8"/>
            <p:cNvSpPr>
              <a:spLocks noChangeArrowheads="1"/>
            </p:cNvSpPr>
            <p:nvPr/>
          </p:nvSpPr>
          <p:spPr bwMode="auto">
            <a:xfrm>
              <a:off x="5" y="3769"/>
              <a:ext cx="224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19"/>
            <p:cNvSpPr>
              <a:spLocks noChangeShapeType="1"/>
            </p:cNvSpPr>
            <p:nvPr/>
          </p:nvSpPr>
          <p:spPr bwMode="auto">
            <a:xfrm>
              <a:off x="236" y="3769"/>
              <a:ext cx="660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20"/>
            <p:cNvSpPr>
              <a:spLocks noChangeArrowheads="1"/>
            </p:cNvSpPr>
            <p:nvPr/>
          </p:nvSpPr>
          <p:spPr bwMode="auto">
            <a:xfrm>
              <a:off x="236" y="3769"/>
              <a:ext cx="660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21"/>
            <p:cNvSpPr>
              <a:spLocks noChangeShapeType="1"/>
            </p:cNvSpPr>
            <p:nvPr/>
          </p:nvSpPr>
          <p:spPr bwMode="auto">
            <a:xfrm>
              <a:off x="1358" y="3769"/>
              <a:ext cx="561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22"/>
            <p:cNvSpPr>
              <a:spLocks noChangeArrowheads="1"/>
            </p:cNvSpPr>
            <p:nvPr/>
          </p:nvSpPr>
          <p:spPr bwMode="auto">
            <a:xfrm>
              <a:off x="1358" y="3769"/>
              <a:ext cx="561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23"/>
            <p:cNvSpPr>
              <a:spLocks noChangeShapeType="1"/>
            </p:cNvSpPr>
            <p:nvPr/>
          </p:nvSpPr>
          <p:spPr bwMode="auto">
            <a:xfrm>
              <a:off x="-2" y="709"/>
              <a:ext cx="0" cy="31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24"/>
            <p:cNvSpPr>
              <a:spLocks noChangeArrowheads="1"/>
            </p:cNvSpPr>
            <p:nvPr/>
          </p:nvSpPr>
          <p:spPr bwMode="auto">
            <a:xfrm>
              <a:off x="-2" y="709"/>
              <a:ext cx="7" cy="31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25"/>
            <p:cNvSpPr>
              <a:spLocks noChangeShapeType="1"/>
            </p:cNvSpPr>
            <p:nvPr/>
          </p:nvSpPr>
          <p:spPr bwMode="auto">
            <a:xfrm>
              <a:off x="229" y="714"/>
              <a:ext cx="0" cy="31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26"/>
            <p:cNvSpPr>
              <a:spLocks noChangeArrowheads="1"/>
            </p:cNvSpPr>
            <p:nvPr/>
          </p:nvSpPr>
          <p:spPr bwMode="auto">
            <a:xfrm>
              <a:off x="229" y="714"/>
              <a:ext cx="7" cy="317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27"/>
            <p:cNvSpPr>
              <a:spLocks noChangeShapeType="1"/>
            </p:cNvSpPr>
            <p:nvPr/>
          </p:nvSpPr>
          <p:spPr bwMode="auto">
            <a:xfrm>
              <a:off x="896" y="1042"/>
              <a:ext cx="0" cy="28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28"/>
            <p:cNvSpPr>
              <a:spLocks noChangeArrowheads="1"/>
            </p:cNvSpPr>
            <p:nvPr/>
          </p:nvSpPr>
          <p:spPr bwMode="auto">
            <a:xfrm>
              <a:off x="896" y="1042"/>
              <a:ext cx="6" cy="284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229"/>
            <p:cNvSpPr>
              <a:spLocks noChangeShapeType="1"/>
            </p:cNvSpPr>
            <p:nvPr/>
          </p:nvSpPr>
          <p:spPr bwMode="auto">
            <a:xfrm>
              <a:off x="1351" y="1042"/>
              <a:ext cx="0" cy="28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30"/>
            <p:cNvSpPr>
              <a:spLocks noChangeArrowheads="1"/>
            </p:cNvSpPr>
            <p:nvPr/>
          </p:nvSpPr>
          <p:spPr bwMode="auto">
            <a:xfrm>
              <a:off x="1351" y="1042"/>
              <a:ext cx="7" cy="284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231"/>
            <p:cNvSpPr>
              <a:spLocks noChangeShapeType="1"/>
            </p:cNvSpPr>
            <p:nvPr/>
          </p:nvSpPr>
          <p:spPr bwMode="auto">
            <a:xfrm>
              <a:off x="5" y="3878"/>
              <a:ext cx="19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232"/>
            <p:cNvSpPr>
              <a:spLocks noChangeArrowheads="1"/>
            </p:cNvSpPr>
            <p:nvPr/>
          </p:nvSpPr>
          <p:spPr bwMode="auto">
            <a:xfrm>
              <a:off x="5" y="3878"/>
              <a:ext cx="1920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233"/>
            <p:cNvSpPr>
              <a:spLocks noChangeShapeType="1"/>
            </p:cNvSpPr>
            <p:nvPr/>
          </p:nvSpPr>
          <p:spPr bwMode="auto">
            <a:xfrm>
              <a:off x="1919" y="714"/>
              <a:ext cx="0" cy="31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234"/>
            <p:cNvSpPr>
              <a:spLocks noChangeArrowheads="1"/>
            </p:cNvSpPr>
            <p:nvPr/>
          </p:nvSpPr>
          <p:spPr bwMode="auto">
            <a:xfrm>
              <a:off x="1919" y="714"/>
              <a:ext cx="6" cy="317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235"/>
            <p:cNvSpPr>
              <a:spLocks noChangeShapeType="1"/>
            </p:cNvSpPr>
            <p:nvPr/>
          </p:nvSpPr>
          <p:spPr bwMode="auto">
            <a:xfrm>
              <a:off x="-2" y="388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236"/>
            <p:cNvSpPr>
              <a:spLocks noChangeArrowheads="1"/>
            </p:cNvSpPr>
            <p:nvPr/>
          </p:nvSpPr>
          <p:spPr bwMode="auto">
            <a:xfrm>
              <a:off x="-2" y="3884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237"/>
            <p:cNvSpPr>
              <a:spLocks noChangeShapeType="1"/>
            </p:cNvSpPr>
            <p:nvPr/>
          </p:nvSpPr>
          <p:spPr bwMode="auto">
            <a:xfrm>
              <a:off x="229" y="388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238"/>
            <p:cNvSpPr>
              <a:spLocks noChangeArrowheads="1"/>
            </p:cNvSpPr>
            <p:nvPr/>
          </p:nvSpPr>
          <p:spPr bwMode="auto">
            <a:xfrm>
              <a:off x="229" y="3884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239"/>
            <p:cNvSpPr>
              <a:spLocks noChangeShapeType="1"/>
            </p:cNvSpPr>
            <p:nvPr/>
          </p:nvSpPr>
          <p:spPr bwMode="auto">
            <a:xfrm>
              <a:off x="896" y="388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240"/>
            <p:cNvSpPr>
              <a:spLocks noChangeArrowheads="1"/>
            </p:cNvSpPr>
            <p:nvPr/>
          </p:nvSpPr>
          <p:spPr bwMode="auto">
            <a:xfrm>
              <a:off x="896" y="3884"/>
              <a:ext cx="6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241"/>
            <p:cNvSpPr>
              <a:spLocks noChangeShapeType="1"/>
            </p:cNvSpPr>
            <p:nvPr/>
          </p:nvSpPr>
          <p:spPr bwMode="auto">
            <a:xfrm>
              <a:off x="1351" y="388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242"/>
            <p:cNvSpPr>
              <a:spLocks noChangeArrowheads="1"/>
            </p:cNvSpPr>
            <p:nvPr/>
          </p:nvSpPr>
          <p:spPr bwMode="auto">
            <a:xfrm>
              <a:off x="1351" y="3884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243"/>
            <p:cNvSpPr>
              <a:spLocks noChangeShapeType="1"/>
            </p:cNvSpPr>
            <p:nvPr/>
          </p:nvSpPr>
          <p:spPr bwMode="auto">
            <a:xfrm>
              <a:off x="1919" y="388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244"/>
            <p:cNvSpPr>
              <a:spLocks noChangeArrowheads="1"/>
            </p:cNvSpPr>
            <p:nvPr/>
          </p:nvSpPr>
          <p:spPr bwMode="auto">
            <a:xfrm>
              <a:off x="1919" y="3884"/>
              <a:ext cx="6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245"/>
            <p:cNvSpPr>
              <a:spLocks noChangeShapeType="1"/>
            </p:cNvSpPr>
            <p:nvPr/>
          </p:nvSpPr>
          <p:spPr bwMode="auto">
            <a:xfrm>
              <a:off x="1925" y="70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246"/>
            <p:cNvSpPr>
              <a:spLocks noChangeArrowheads="1"/>
            </p:cNvSpPr>
            <p:nvPr/>
          </p:nvSpPr>
          <p:spPr bwMode="auto">
            <a:xfrm>
              <a:off x="1925" y="709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247"/>
            <p:cNvSpPr>
              <a:spLocks noChangeShapeType="1"/>
            </p:cNvSpPr>
            <p:nvPr/>
          </p:nvSpPr>
          <p:spPr bwMode="auto">
            <a:xfrm>
              <a:off x="1925" y="81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248"/>
            <p:cNvSpPr>
              <a:spLocks noChangeArrowheads="1"/>
            </p:cNvSpPr>
            <p:nvPr/>
          </p:nvSpPr>
          <p:spPr bwMode="auto">
            <a:xfrm>
              <a:off x="1925" y="818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249"/>
            <p:cNvSpPr>
              <a:spLocks noChangeShapeType="1"/>
            </p:cNvSpPr>
            <p:nvPr/>
          </p:nvSpPr>
          <p:spPr bwMode="auto">
            <a:xfrm>
              <a:off x="1925" y="92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0"/>
            <p:cNvSpPr>
              <a:spLocks noChangeArrowheads="1"/>
            </p:cNvSpPr>
            <p:nvPr/>
          </p:nvSpPr>
          <p:spPr bwMode="auto">
            <a:xfrm>
              <a:off x="1925" y="928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251"/>
            <p:cNvSpPr>
              <a:spLocks noChangeShapeType="1"/>
            </p:cNvSpPr>
            <p:nvPr/>
          </p:nvSpPr>
          <p:spPr bwMode="auto">
            <a:xfrm>
              <a:off x="1925" y="103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252"/>
            <p:cNvSpPr>
              <a:spLocks noChangeArrowheads="1"/>
            </p:cNvSpPr>
            <p:nvPr/>
          </p:nvSpPr>
          <p:spPr bwMode="auto">
            <a:xfrm>
              <a:off x="1925" y="1037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253"/>
            <p:cNvSpPr>
              <a:spLocks noChangeShapeType="1"/>
            </p:cNvSpPr>
            <p:nvPr/>
          </p:nvSpPr>
          <p:spPr bwMode="auto">
            <a:xfrm>
              <a:off x="1925" y="114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54"/>
            <p:cNvSpPr>
              <a:spLocks noChangeArrowheads="1"/>
            </p:cNvSpPr>
            <p:nvPr/>
          </p:nvSpPr>
          <p:spPr bwMode="auto">
            <a:xfrm>
              <a:off x="1925" y="1146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255"/>
            <p:cNvSpPr>
              <a:spLocks noChangeShapeType="1"/>
            </p:cNvSpPr>
            <p:nvPr/>
          </p:nvSpPr>
          <p:spPr bwMode="auto">
            <a:xfrm>
              <a:off x="1925" y="1255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256"/>
            <p:cNvSpPr>
              <a:spLocks noChangeArrowheads="1"/>
            </p:cNvSpPr>
            <p:nvPr/>
          </p:nvSpPr>
          <p:spPr bwMode="auto">
            <a:xfrm>
              <a:off x="1925" y="1255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257"/>
            <p:cNvSpPr>
              <a:spLocks noChangeShapeType="1"/>
            </p:cNvSpPr>
            <p:nvPr/>
          </p:nvSpPr>
          <p:spPr bwMode="auto">
            <a:xfrm>
              <a:off x="1925" y="1365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258"/>
            <p:cNvSpPr>
              <a:spLocks noChangeArrowheads="1"/>
            </p:cNvSpPr>
            <p:nvPr/>
          </p:nvSpPr>
          <p:spPr bwMode="auto">
            <a:xfrm>
              <a:off x="1925" y="1365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259"/>
            <p:cNvSpPr>
              <a:spLocks noChangeShapeType="1"/>
            </p:cNvSpPr>
            <p:nvPr/>
          </p:nvSpPr>
          <p:spPr bwMode="auto">
            <a:xfrm>
              <a:off x="1925" y="147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260"/>
            <p:cNvSpPr>
              <a:spLocks noChangeArrowheads="1"/>
            </p:cNvSpPr>
            <p:nvPr/>
          </p:nvSpPr>
          <p:spPr bwMode="auto">
            <a:xfrm>
              <a:off x="1925" y="1474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261"/>
            <p:cNvSpPr>
              <a:spLocks noChangeShapeType="1"/>
            </p:cNvSpPr>
            <p:nvPr/>
          </p:nvSpPr>
          <p:spPr bwMode="auto">
            <a:xfrm>
              <a:off x="1925" y="1583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262"/>
            <p:cNvSpPr>
              <a:spLocks noChangeArrowheads="1"/>
            </p:cNvSpPr>
            <p:nvPr/>
          </p:nvSpPr>
          <p:spPr bwMode="auto">
            <a:xfrm>
              <a:off x="1925" y="1583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263"/>
            <p:cNvSpPr>
              <a:spLocks noChangeShapeType="1"/>
            </p:cNvSpPr>
            <p:nvPr/>
          </p:nvSpPr>
          <p:spPr bwMode="auto">
            <a:xfrm>
              <a:off x="1925" y="1693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264"/>
            <p:cNvSpPr>
              <a:spLocks noChangeArrowheads="1"/>
            </p:cNvSpPr>
            <p:nvPr/>
          </p:nvSpPr>
          <p:spPr bwMode="auto">
            <a:xfrm>
              <a:off x="1925" y="1693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265"/>
            <p:cNvSpPr>
              <a:spLocks noChangeShapeType="1"/>
            </p:cNvSpPr>
            <p:nvPr/>
          </p:nvSpPr>
          <p:spPr bwMode="auto">
            <a:xfrm>
              <a:off x="1925" y="180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266"/>
            <p:cNvSpPr>
              <a:spLocks noChangeArrowheads="1"/>
            </p:cNvSpPr>
            <p:nvPr/>
          </p:nvSpPr>
          <p:spPr bwMode="auto">
            <a:xfrm>
              <a:off x="1925" y="1802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267"/>
            <p:cNvSpPr>
              <a:spLocks noChangeShapeType="1"/>
            </p:cNvSpPr>
            <p:nvPr/>
          </p:nvSpPr>
          <p:spPr bwMode="auto">
            <a:xfrm>
              <a:off x="1925" y="191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268"/>
            <p:cNvSpPr>
              <a:spLocks noChangeArrowheads="1"/>
            </p:cNvSpPr>
            <p:nvPr/>
          </p:nvSpPr>
          <p:spPr bwMode="auto">
            <a:xfrm>
              <a:off x="1925" y="1911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269"/>
            <p:cNvSpPr>
              <a:spLocks noChangeShapeType="1"/>
            </p:cNvSpPr>
            <p:nvPr/>
          </p:nvSpPr>
          <p:spPr bwMode="auto">
            <a:xfrm>
              <a:off x="1925" y="202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270"/>
            <p:cNvSpPr>
              <a:spLocks noChangeArrowheads="1"/>
            </p:cNvSpPr>
            <p:nvPr/>
          </p:nvSpPr>
          <p:spPr bwMode="auto">
            <a:xfrm>
              <a:off x="1925" y="2021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271"/>
            <p:cNvSpPr>
              <a:spLocks noChangeShapeType="1"/>
            </p:cNvSpPr>
            <p:nvPr/>
          </p:nvSpPr>
          <p:spPr bwMode="auto">
            <a:xfrm>
              <a:off x="1925" y="213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272"/>
            <p:cNvSpPr>
              <a:spLocks noChangeArrowheads="1"/>
            </p:cNvSpPr>
            <p:nvPr/>
          </p:nvSpPr>
          <p:spPr bwMode="auto">
            <a:xfrm>
              <a:off x="1925" y="2130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273"/>
            <p:cNvSpPr>
              <a:spLocks noChangeShapeType="1"/>
            </p:cNvSpPr>
            <p:nvPr/>
          </p:nvSpPr>
          <p:spPr bwMode="auto">
            <a:xfrm>
              <a:off x="1925" y="223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274"/>
            <p:cNvSpPr>
              <a:spLocks noChangeArrowheads="1"/>
            </p:cNvSpPr>
            <p:nvPr/>
          </p:nvSpPr>
          <p:spPr bwMode="auto">
            <a:xfrm>
              <a:off x="1925" y="2239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275"/>
            <p:cNvSpPr>
              <a:spLocks noChangeShapeType="1"/>
            </p:cNvSpPr>
            <p:nvPr/>
          </p:nvSpPr>
          <p:spPr bwMode="auto">
            <a:xfrm>
              <a:off x="1925" y="234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276"/>
            <p:cNvSpPr>
              <a:spLocks noChangeArrowheads="1"/>
            </p:cNvSpPr>
            <p:nvPr/>
          </p:nvSpPr>
          <p:spPr bwMode="auto">
            <a:xfrm>
              <a:off x="1925" y="2348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277"/>
            <p:cNvSpPr>
              <a:spLocks noChangeShapeType="1"/>
            </p:cNvSpPr>
            <p:nvPr/>
          </p:nvSpPr>
          <p:spPr bwMode="auto">
            <a:xfrm>
              <a:off x="1925" y="245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278"/>
            <p:cNvSpPr>
              <a:spLocks noChangeArrowheads="1"/>
            </p:cNvSpPr>
            <p:nvPr/>
          </p:nvSpPr>
          <p:spPr bwMode="auto">
            <a:xfrm>
              <a:off x="1925" y="2458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279"/>
            <p:cNvSpPr>
              <a:spLocks noChangeShapeType="1"/>
            </p:cNvSpPr>
            <p:nvPr/>
          </p:nvSpPr>
          <p:spPr bwMode="auto">
            <a:xfrm>
              <a:off x="1925" y="256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280"/>
            <p:cNvSpPr>
              <a:spLocks noChangeArrowheads="1"/>
            </p:cNvSpPr>
            <p:nvPr/>
          </p:nvSpPr>
          <p:spPr bwMode="auto">
            <a:xfrm>
              <a:off x="1925" y="2567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281"/>
            <p:cNvSpPr>
              <a:spLocks noChangeShapeType="1"/>
            </p:cNvSpPr>
            <p:nvPr/>
          </p:nvSpPr>
          <p:spPr bwMode="auto">
            <a:xfrm>
              <a:off x="1925" y="267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282"/>
            <p:cNvSpPr>
              <a:spLocks noChangeArrowheads="1"/>
            </p:cNvSpPr>
            <p:nvPr/>
          </p:nvSpPr>
          <p:spPr bwMode="auto">
            <a:xfrm>
              <a:off x="1925" y="2676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283"/>
            <p:cNvSpPr>
              <a:spLocks noChangeShapeType="1"/>
            </p:cNvSpPr>
            <p:nvPr/>
          </p:nvSpPr>
          <p:spPr bwMode="auto">
            <a:xfrm>
              <a:off x="1925" y="278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284"/>
            <p:cNvSpPr>
              <a:spLocks noChangeArrowheads="1"/>
            </p:cNvSpPr>
            <p:nvPr/>
          </p:nvSpPr>
          <p:spPr bwMode="auto">
            <a:xfrm>
              <a:off x="1925" y="2786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285"/>
            <p:cNvSpPr>
              <a:spLocks noChangeShapeType="1"/>
            </p:cNvSpPr>
            <p:nvPr/>
          </p:nvSpPr>
          <p:spPr bwMode="auto">
            <a:xfrm>
              <a:off x="1925" y="2895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286"/>
            <p:cNvSpPr>
              <a:spLocks noChangeArrowheads="1"/>
            </p:cNvSpPr>
            <p:nvPr/>
          </p:nvSpPr>
          <p:spPr bwMode="auto">
            <a:xfrm>
              <a:off x="1925" y="2895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287"/>
            <p:cNvSpPr>
              <a:spLocks noChangeShapeType="1"/>
            </p:cNvSpPr>
            <p:nvPr/>
          </p:nvSpPr>
          <p:spPr bwMode="auto">
            <a:xfrm>
              <a:off x="1925" y="300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288"/>
            <p:cNvSpPr>
              <a:spLocks noChangeArrowheads="1"/>
            </p:cNvSpPr>
            <p:nvPr/>
          </p:nvSpPr>
          <p:spPr bwMode="auto">
            <a:xfrm>
              <a:off x="1925" y="3004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289"/>
            <p:cNvSpPr>
              <a:spLocks noChangeShapeType="1"/>
            </p:cNvSpPr>
            <p:nvPr/>
          </p:nvSpPr>
          <p:spPr bwMode="auto">
            <a:xfrm>
              <a:off x="1925" y="3113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290"/>
            <p:cNvSpPr>
              <a:spLocks noChangeArrowheads="1"/>
            </p:cNvSpPr>
            <p:nvPr/>
          </p:nvSpPr>
          <p:spPr bwMode="auto">
            <a:xfrm>
              <a:off x="1925" y="3113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291"/>
            <p:cNvSpPr>
              <a:spLocks noChangeShapeType="1"/>
            </p:cNvSpPr>
            <p:nvPr/>
          </p:nvSpPr>
          <p:spPr bwMode="auto">
            <a:xfrm>
              <a:off x="1925" y="3223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292"/>
            <p:cNvSpPr>
              <a:spLocks noChangeArrowheads="1"/>
            </p:cNvSpPr>
            <p:nvPr/>
          </p:nvSpPr>
          <p:spPr bwMode="auto">
            <a:xfrm>
              <a:off x="1925" y="3223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293"/>
            <p:cNvSpPr>
              <a:spLocks noChangeShapeType="1"/>
            </p:cNvSpPr>
            <p:nvPr/>
          </p:nvSpPr>
          <p:spPr bwMode="auto">
            <a:xfrm>
              <a:off x="1925" y="333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294"/>
            <p:cNvSpPr>
              <a:spLocks noChangeArrowheads="1"/>
            </p:cNvSpPr>
            <p:nvPr/>
          </p:nvSpPr>
          <p:spPr bwMode="auto">
            <a:xfrm>
              <a:off x="1925" y="3332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295"/>
            <p:cNvSpPr>
              <a:spLocks noChangeShapeType="1"/>
            </p:cNvSpPr>
            <p:nvPr/>
          </p:nvSpPr>
          <p:spPr bwMode="auto">
            <a:xfrm>
              <a:off x="1925" y="344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296"/>
            <p:cNvSpPr>
              <a:spLocks noChangeArrowheads="1"/>
            </p:cNvSpPr>
            <p:nvPr/>
          </p:nvSpPr>
          <p:spPr bwMode="auto">
            <a:xfrm>
              <a:off x="1925" y="3441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297"/>
            <p:cNvSpPr>
              <a:spLocks noChangeShapeType="1"/>
            </p:cNvSpPr>
            <p:nvPr/>
          </p:nvSpPr>
          <p:spPr bwMode="auto">
            <a:xfrm>
              <a:off x="1925" y="355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298"/>
            <p:cNvSpPr>
              <a:spLocks noChangeArrowheads="1"/>
            </p:cNvSpPr>
            <p:nvPr/>
          </p:nvSpPr>
          <p:spPr bwMode="auto">
            <a:xfrm>
              <a:off x="1925" y="3551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Line 299"/>
            <p:cNvSpPr>
              <a:spLocks noChangeShapeType="1"/>
            </p:cNvSpPr>
            <p:nvPr/>
          </p:nvSpPr>
          <p:spPr bwMode="auto">
            <a:xfrm>
              <a:off x="1925" y="366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300"/>
            <p:cNvSpPr>
              <a:spLocks noChangeArrowheads="1"/>
            </p:cNvSpPr>
            <p:nvPr/>
          </p:nvSpPr>
          <p:spPr bwMode="auto">
            <a:xfrm>
              <a:off x="1925" y="3660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301"/>
            <p:cNvSpPr>
              <a:spLocks noChangeShapeType="1"/>
            </p:cNvSpPr>
            <p:nvPr/>
          </p:nvSpPr>
          <p:spPr bwMode="auto">
            <a:xfrm>
              <a:off x="1925" y="376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302"/>
            <p:cNvSpPr>
              <a:spLocks noChangeArrowheads="1"/>
            </p:cNvSpPr>
            <p:nvPr/>
          </p:nvSpPr>
          <p:spPr bwMode="auto">
            <a:xfrm>
              <a:off x="1925" y="3769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Line 303"/>
            <p:cNvSpPr>
              <a:spLocks noChangeShapeType="1"/>
            </p:cNvSpPr>
            <p:nvPr/>
          </p:nvSpPr>
          <p:spPr bwMode="auto">
            <a:xfrm>
              <a:off x="1925" y="387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304"/>
            <p:cNvSpPr>
              <a:spLocks noChangeArrowheads="1"/>
            </p:cNvSpPr>
            <p:nvPr/>
          </p:nvSpPr>
          <p:spPr bwMode="auto">
            <a:xfrm>
              <a:off x="1925" y="3878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9" name="Group 307"/>
          <p:cNvGrpSpPr>
            <a:grpSpLocks noChangeAspect="1"/>
          </p:cNvGrpSpPr>
          <p:nvPr/>
        </p:nvGrpSpPr>
        <p:grpSpPr bwMode="auto">
          <a:xfrm>
            <a:off x="3486150" y="1125538"/>
            <a:ext cx="2322512" cy="5075237"/>
            <a:chOff x="2275" y="709"/>
            <a:chExt cx="1463" cy="3197"/>
          </a:xfrm>
        </p:grpSpPr>
        <p:sp>
          <p:nvSpPr>
            <p:cNvPr id="310" name="AutoShape 306"/>
            <p:cNvSpPr>
              <a:spLocks noChangeAspect="1" noChangeArrowheads="1" noTextEdit="1"/>
            </p:cNvSpPr>
            <p:nvPr/>
          </p:nvSpPr>
          <p:spPr bwMode="auto">
            <a:xfrm>
              <a:off x="2275" y="709"/>
              <a:ext cx="1399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Rectangle 308"/>
            <p:cNvSpPr>
              <a:spLocks noChangeArrowheads="1"/>
            </p:cNvSpPr>
            <p:nvPr/>
          </p:nvSpPr>
          <p:spPr bwMode="auto">
            <a:xfrm>
              <a:off x="3324" y="1037"/>
              <a:ext cx="350" cy="11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Rectangle 309"/>
            <p:cNvSpPr>
              <a:spLocks noChangeArrowheads="1"/>
            </p:cNvSpPr>
            <p:nvPr/>
          </p:nvSpPr>
          <p:spPr bwMode="auto">
            <a:xfrm>
              <a:off x="2275" y="1146"/>
              <a:ext cx="1399" cy="11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Rectangle 310"/>
            <p:cNvSpPr>
              <a:spLocks noChangeArrowheads="1"/>
            </p:cNvSpPr>
            <p:nvPr/>
          </p:nvSpPr>
          <p:spPr bwMode="auto">
            <a:xfrm>
              <a:off x="3324" y="1255"/>
              <a:ext cx="350" cy="11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Rectangle 311"/>
            <p:cNvSpPr>
              <a:spLocks noChangeArrowheads="1"/>
            </p:cNvSpPr>
            <p:nvPr/>
          </p:nvSpPr>
          <p:spPr bwMode="auto">
            <a:xfrm>
              <a:off x="3324" y="1365"/>
              <a:ext cx="350" cy="11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Rectangle 312"/>
            <p:cNvSpPr>
              <a:spLocks noChangeArrowheads="1"/>
            </p:cNvSpPr>
            <p:nvPr/>
          </p:nvSpPr>
          <p:spPr bwMode="auto">
            <a:xfrm>
              <a:off x="3324" y="1474"/>
              <a:ext cx="350" cy="11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Rectangle 313"/>
            <p:cNvSpPr>
              <a:spLocks noChangeArrowheads="1"/>
            </p:cNvSpPr>
            <p:nvPr/>
          </p:nvSpPr>
          <p:spPr bwMode="auto">
            <a:xfrm>
              <a:off x="3324" y="1583"/>
              <a:ext cx="350" cy="11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Rectangle 314"/>
            <p:cNvSpPr>
              <a:spLocks noChangeArrowheads="1"/>
            </p:cNvSpPr>
            <p:nvPr/>
          </p:nvSpPr>
          <p:spPr bwMode="auto">
            <a:xfrm>
              <a:off x="3324" y="1693"/>
              <a:ext cx="350" cy="11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Rectangle 315"/>
            <p:cNvSpPr>
              <a:spLocks noChangeArrowheads="1"/>
            </p:cNvSpPr>
            <p:nvPr/>
          </p:nvSpPr>
          <p:spPr bwMode="auto">
            <a:xfrm>
              <a:off x="3324" y="1802"/>
              <a:ext cx="350" cy="11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Rectangle 316"/>
            <p:cNvSpPr>
              <a:spLocks noChangeArrowheads="1"/>
            </p:cNvSpPr>
            <p:nvPr/>
          </p:nvSpPr>
          <p:spPr bwMode="auto">
            <a:xfrm>
              <a:off x="2275" y="1911"/>
              <a:ext cx="1399" cy="11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Rectangle 317"/>
            <p:cNvSpPr>
              <a:spLocks noChangeArrowheads="1"/>
            </p:cNvSpPr>
            <p:nvPr/>
          </p:nvSpPr>
          <p:spPr bwMode="auto">
            <a:xfrm>
              <a:off x="3324" y="2021"/>
              <a:ext cx="350" cy="11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Rectangle 318"/>
            <p:cNvSpPr>
              <a:spLocks noChangeArrowheads="1"/>
            </p:cNvSpPr>
            <p:nvPr/>
          </p:nvSpPr>
          <p:spPr bwMode="auto">
            <a:xfrm>
              <a:off x="3324" y="2130"/>
              <a:ext cx="350" cy="11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Rectangle 319"/>
            <p:cNvSpPr>
              <a:spLocks noChangeArrowheads="1"/>
            </p:cNvSpPr>
            <p:nvPr/>
          </p:nvSpPr>
          <p:spPr bwMode="auto">
            <a:xfrm>
              <a:off x="2275" y="2239"/>
              <a:ext cx="1399" cy="11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Rectangle 320"/>
            <p:cNvSpPr>
              <a:spLocks noChangeArrowheads="1"/>
            </p:cNvSpPr>
            <p:nvPr/>
          </p:nvSpPr>
          <p:spPr bwMode="auto">
            <a:xfrm>
              <a:off x="3324" y="2348"/>
              <a:ext cx="350" cy="11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Rectangle 321"/>
            <p:cNvSpPr>
              <a:spLocks noChangeArrowheads="1"/>
            </p:cNvSpPr>
            <p:nvPr/>
          </p:nvSpPr>
          <p:spPr bwMode="auto">
            <a:xfrm>
              <a:off x="3324" y="2458"/>
              <a:ext cx="350" cy="11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Rectangle 322"/>
            <p:cNvSpPr>
              <a:spLocks noChangeArrowheads="1"/>
            </p:cNvSpPr>
            <p:nvPr/>
          </p:nvSpPr>
          <p:spPr bwMode="auto">
            <a:xfrm>
              <a:off x="3324" y="2567"/>
              <a:ext cx="350" cy="11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Rectangle 323"/>
            <p:cNvSpPr>
              <a:spLocks noChangeArrowheads="1"/>
            </p:cNvSpPr>
            <p:nvPr/>
          </p:nvSpPr>
          <p:spPr bwMode="auto">
            <a:xfrm>
              <a:off x="3324" y="2676"/>
              <a:ext cx="350" cy="11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Rectangle 324"/>
            <p:cNvSpPr>
              <a:spLocks noChangeArrowheads="1"/>
            </p:cNvSpPr>
            <p:nvPr/>
          </p:nvSpPr>
          <p:spPr bwMode="auto">
            <a:xfrm>
              <a:off x="2275" y="2786"/>
              <a:ext cx="1399" cy="11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Rectangle 325"/>
            <p:cNvSpPr>
              <a:spLocks noChangeArrowheads="1"/>
            </p:cNvSpPr>
            <p:nvPr/>
          </p:nvSpPr>
          <p:spPr bwMode="auto">
            <a:xfrm>
              <a:off x="3324" y="2895"/>
              <a:ext cx="350" cy="11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Rectangle 326"/>
            <p:cNvSpPr>
              <a:spLocks noChangeArrowheads="1"/>
            </p:cNvSpPr>
            <p:nvPr/>
          </p:nvSpPr>
          <p:spPr bwMode="auto">
            <a:xfrm>
              <a:off x="3324" y="3004"/>
              <a:ext cx="350" cy="11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Rectangle 327"/>
            <p:cNvSpPr>
              <a:spLocks noChangeArrowheads="1"/>
            </p:cNvSpPr>
            <p:nvPr/>
          </p:nvSpPr>
          <p:spPr bwMode="auto">
            <a:xfrm>
              <a:off x="3324" y="3113"/>
              <a:ext cx="350" cy="11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Rectangle 328"/>
            <p:cNvSpPr>
              <a:spLocks noChangeArrowheads="1"/>
            </p:cNvSpPr>
            <p:nvPr/>
          </p:nvSpPr>
          <p:spPr bwMode="auto">
            <a:xfrm>
              <a:off x="3324" y="3223"/>
              <a:ext cx="350" cy="11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Rectangle 329"/>
            <p:cNvSpPr>
              <a:spLocks noChangeArrowheads="1"/>
            </p:cNvSpPr>
            <p:nvPr/>
          </p:nvSpPr>
          <p:spPr bwMode="auto">
            <a:xfrm>
              <a:off x="2275" y="3332"/>
              <a:ext cx="1399" cy="11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Rectangle 330"/>
            <p:cNvSpPr>
              <a:spLocks noChangeArrowheads="1"/>
            </p:cNvSpPr>
            <p:nvPr/>
          </p:nvSpPr>
          <p:spPr bwMode="auto">
            <a:xfrm>
              <a:off x="3324" y="3441"/>
              <a:ext cx="350" cy="11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Rectangle 331"/>
            <p:cNvSpPr>
              <a:spLocks noChangeArrowheads="1"/>
            </p:cNvSpPr>
            <p:nvPr/>
          </p:nvSpPr>
          <p:spPr bwMode="auto">
            <a:xfrm>
              <a:off x="3324" y="3551"/>
              <a:ext cx="350" cy="1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Rectangle 332"/>
            <p:cNvSpPr>
              <a:spLocks noChangeArrowheads="1"/>
            </p:cNvSpPr>
            <p:nvPr/>
          </p:nvSpPr>
          <p:spPr bwMode="auto">
            <a:xfrm>
              <a:off x="3324" y="3660"/>
              <a:ext cx="350" cy="11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Rectangle 333"/>
            <p:cNvSpPr>
              <a:spLocks noChangeArrowheads="1"/>
            </p:cNvSpPr>
            <p:nvPr/>
          </p:nvSpPr>
          <p:spPr bwMode="auto">
            <a:xfrm>
              <a:off x="3324" y="3769"/>
              <a:ext cx="350" cy="11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Rectangle 334"/>
            <p:cNvSpPr>
              <a:spLocks noChangeArrowheads="1"/>
            </p:cNvSpPr>
            <p:nvPr/>
          </p:nvSpPr>
          <p:spPr bwMode="auto">
            <a:xfrm>
              <a:off x="2296" y="829"/>
              <a:ext cx="108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altLang="en-US" sz="1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Сировинна деревина</a:t>
              </a: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, </a:t>
              </a:r>
              <a:r>
                <a:rPr kumimoji="0" lang="uk-UA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у млн</a:t>
              </a: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. </a:t>
              </a:r>
              <a:r>
                <a:rPr kumimoji="0" lang="uk-UA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м</a:t>
              </a: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³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8" name="Rectangle 335"/>
            <p:cNvSpPr>
              <a:spLocks noChangeArrowheads="1"/>
            </p:cNvSpPr>
            <p:nvPr/>
          </p:nvSpPr>
          <p:spPr bwMode="auto">
            <a:xfrm>
              <a:off x="3353" y="829"/>
              <a:ext cx="36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 охоплено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9" name="Rectangle 336"/>
            <p:cNvSpPr>
              <a:spLocks noChangeArrowheads="1"/>
            </p:cNvSpPr>
            <p:nvPr/>
          </p:nvSpPr>
          <p:spPr bwMode="auto">
            <a:xfrm>
              <a:off x="2639" y="939"/>
              <a:ext cx="22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всього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0" name="Rectangle 337"/>
            <p:cNvSpPr>
              <a:spLocks noChangeArrowheads="1"/>
            </p:cNvSpPr>
            <p:nvPr/>
          </p:nvSpPr>
          <p:spPr bwMode="auto">
            <a:xfrm>
              <a:off x="3410" y="939"/>
              <a:ext cx="11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у</a:t>
              </a: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%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1" name="Rectangle 338"/>
            <p:cNvSpPr>
              <a:spLocks noChangeArrowheads="1"/>
            </p:cNvSpPr>
            <p:nvPr/>
          </p:nvSpPr>
          <p:spPr bwMode="auto">
            <a:xfrm>
              <a:off x="3474" y="1048"/>
              <a:ext cx="25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66,0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2" name="Rectangle 339"/>
            <p:cNvSpPr>
              <a:spLocks noChangeArrowheads="1"/>
            </p:cNvSpPr>
            <p:nvPr/>
          </p:nvSpPr>
          <p:spPr bwMode="auto">
            <a:xfrm>
              <a:off x="3032" y="1157"/>
              <a:ext cx="38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17,031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3" name="Rectangle 340"/>
            <p:cNvSpPr>
              <a:spLocks noChangeArrowheads="1"/>
            </p:cNvSpPr>
            <p:nvPr/>
          </p:nvSpPr>
          <p:spPr bwMode="auto">
            <a:xfrm>
              <a:off x="3474" y="1157"/>
              <a:ext cx="26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66,9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4" name="Rectangle 341"/>
            <p:cNvSpPr>
              <a:spLocks noChangeArrowheads="1"/>
            </p:cNvSpPr>
            <p:nvPr/>
          </p:nvSpPr>
          <p:spPr bwMode="auto">
            <a:xfrm>
              <a:off x="3032" y="1266"/>
              <a:ext cx="3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17,689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5" name="Rectangle 342"/>
            <p:cNvSpPr>
              <a:spLocks noChangeArrowheads="1"/>
            </p:cNvSpPr>
            <p:nvPr/>
          </p:nvSpPr>
          <p:spPr bwMode="auto">
            <a:xfrm>
              <a:off x="3474" y="1266"/>
              <a:ext cx="25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68,3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6" name="Rectangle 343"/>
            <p:cNvSpPr>
              <a:spLocks noChangeArrowheads="1"/>
            </p:cNvSpPr>
            <p:nvPr/>
          </p:nvSpPr>
          <p:spPr bwMode="auto">
            <a:xfrm>
              <a:off x="3032" y="1376"/>
              <a:ext cx="3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18,420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7" name="Rectangle 344"/>
            <p:cNvSpPr>
              <a:spLocks noChangeArrowheads="1"/>
            </p:cNvSpPr>
            <p:nvPr/>
          </p:nvSpPr>
          <p:spPr bwMode="auto">
            <a:xfrm>
              <a:off x="3474" y="1376"/>
              <a:ext cx="25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69,7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8" name="Rectangle 345"/>
            <p:cNvSpPr>
              <a:spLocks noChangeArrowheads="1"/>
            </p:cNvSpPr>
            <p:nvPr/>
          </p:nvSpPr>
          <p:spPr bwMode="auto">
            <a:xfrm>
              <a:off x="3032" y="1485"/>
              <a:ext cx="3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18,692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9" name="Rectangle 346"/>
            <p:cNvSpPr>
              <a:spLocks noChangeArrowheads="1"/>
            </p:cNvSpPr>
            <p:nvPr/>
          </p:nvSpPr>
          <p:spPr bwMode="auto">
            <a:xfrm>
              <a:off x="3474" y="1485"/>
              <a:ext cx="25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71,1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0" name="Rectangle 347"/>
            <p:cNvSpPr>
              <a:spLocks noChangeArrowheads="1"/>
            </p:cNvSpPr>
            <p:nvPr/>
          </p:nvSpPr>
          <p:spPr bwMode="auto">
            <a:xfrm>
              <a:off x="3032" y="1594"/>
              <a:ext cx="3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19,746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1" name="Rectangle 348"/>
            <p:cNvSpPr>
              <a:spLocks noChangeArrowheads="1"/>
            </p:cNvSpPr>
            <p:nvPr/>
          </p:nvSpPr>
          <p:spPr bwMode="auto">
            <a:xfrm>
              <a:off x="3474" y="1594"/>
              <a:ext cx="25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72,5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2" name="Rectangle 349"/>
            <p:cNvSpPr>
              <a:spLocks noChangeArrowheads="1"/>
            </p:cNvSpPr>
            <p:nvPr/>
          </p:nvSpPr>
          <p:spPr bwMode="auto">
            <a:xfrm>
              <a:off x="3032" y="1704"/>
              <a:ext cx="3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20,020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3" name="Rectangle 350"/>
            <p:cNvSpPr>
              <a:spLocks noChangeArrowheads="1"/>
            </p:cNvSpPr>
            <p:nvPr/>
          </p:nvSpPr>
          <p:spPr bwMode="auto">
            <a:xfrm>
              <a:off x="3474" y="1704"/>
              <a:ext cx="25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73,9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4" name="Rectangle 351"/>
            <p:cNvSpPr>
              <a:spLocks noChangeArrowheads="1"/>
            </p:cNvSpPr>
            <p:nvPr/>
          </p:nvSpPr>
          <p:spPr bwMode="auto">
            <a:xfrm>
              <a:off x="3032" y="1813"/>
              <a:ext cx="3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20,636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5" name="Rectangle 352"/>
            <p:cNvSpPr>
              <a:spLocks noChangeArrowheads="1"/>
            </p:cNvSpPr>
            <p:nvPr/>
          </p:nvSpPr>
          <p:spPr bwMode="auto">
            <a:xfrm>
              <a:off x="3474" y="1813"/>
              <a:ext cx="25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75,3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6" name="Rectangle 353"/>
            <p:cNvSpPr>
              <a:spLocks noChangeArrowheads="1"/>
            </p:cNvSpPr>
            <p:nvPr/>
          </p:nvSpPr>
          <p:spPr bwMode="auto">
            <a:xfrm>
              <a:off x="3032" y="1922"/>
              <a:ext cx="38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21,392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7" name="Rectangle 354"/>
            <p:cNvSpPr>
              <a:spLocks noChangeArrowheads="1"/>
            </p:cNvSpPr>
            <p:nvPr/>
          </p:nvSpPr>
          <p:spPr bwMode="auto">
            <a:xfrm>
              <a:off x="3474" y="1922"/>
              <a:ext cx="26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76,7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8" name="Rectangle 355"/>
            <p:cNvSpPr>
              <a:spLocks noChangeArrowheads="1"/>
            </p:cNvSpPr>
            <p:nvPr/>
          </p:nvSpPr>
          <p:spPr bwMode="auto">
            <a:xfrm>
              <a:off x="3032" y="2031"/>
              <a:ext cx="3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22,313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9" name="Rectangle 356"/>
            <p:cNvSpPr>
              <a:spLocks noChangeArrowheads="1"/>
            </p:cNvSpPr>
            <p:nvPr/>
          </p:nvSpPr>
          <p:spPr bwMode="auto">
            <a:xfrm>
              <a:off x="3474" y="2031"/>
              <a:ext cx="25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78,2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0" name="Rectangle 357"/>
            <p:cNvSpPr>
              <a:spLocks noChangeArrowheads="1"/>
            </p:cNvSpPr>
            <p:nvPr/>
          </p:nvSpPr>
          <p:spPr bwMode="auto">
            <a:xfrm>
              <a:off x="3032" y="2141"/>
              <a:ext cx="3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25,296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1" name="Rectangle 358"/>
            <p:cNvSpPr>
              <a:spLocks noChangeArrowheads="1"/>
            </p:cNvSpPr>
            <p:nvPr/>
          </p:nvSpPr>
          <p:spPr bwMode="auto">
            <a:xfrm>
              <a:off x="3474" y="2141"/>
              <a:ext cx="25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79,7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2" name="Rectangle 359"/>
            <p:cNvSpPr>
              <a:spLocks noChangeArrowheads="1"/>
            </p:cNvSpPr>
            <p:nvPr/>
          </p:nvSpPr>
          <p:spPr bwMode="auto">
            <a:xfrm>
              <a:off x="3032" y="2250"/>
              <a:ext cx="38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27,961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3" name="Rectangle 360"/>
            <p:cNvSpPr>
              <a:spLocks noChangeArrowheads="1"/>
            </p:cNvSpPr>
            <p:nvPr/>
          </p:nvSpPr>
          <p:spPr bwMode="auto">
            <a:xfrm>
              <a:off x="3474" y="2250"/>
              <a:ext cx="26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81,1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4" name="Rectangle 361"/>
            <p:cNvSpPr>
              <a:spLocks noChangeArrowheads="1"/>
            </p:cNvSpPr>
            <p:nvPr/>
          </p:nvSpPr>
          <p:spPr bwMode="auto">
            <a:xfrm>
              <a:off x="3032" y="2359"/>
              <a:ext cx="3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31,066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5" name="Rectangle 362"/>
            <p:cNvSpPr>
              <a:spLocks noChangeArrowheads="1"/>
            </p:cNvSpPr>
            <p:nvPr/>
          </p:nvSpPr>
          <p:spPr bwMode="auto">
            <a:xfrm>
              <a:off x="3474" y="2359"/>
              <a:ext cx="25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81,8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6" name="Rectangle 363"/>
            <p:cNvSpPr>
              <a:spLocks noChangeArrowheads="1"/>
            </p:cNvSpPr>
            <p:nvPr/>
          </p:nvSpPr>
          <p:spPr bwMode="auto">
            <a:xfrm>
              <a:off x="3032" y="2469"/>
              <a:ext cx="3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32,403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7" name="Rectangle 364"/>
            <p:cNvSpPr>
              <a:spLocks noChangeArrowheads="1"/>
            </p:cNvSpPr>
            <p:nvPr/>
          </p:nvSpPr>
          <p:spPr bwMode="auto">
            <a:xfrm>
              <a:off x="3474" y="2469"/>
              <a:ext cx="25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82,5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8" name="Rectangle 365"/>
            <p:cNvSpPr>
              <a:spLocks noChangeArrowheads="1"/>
            </p:cNvSpPr>
            <p:nvPr/>
          </p:nvSpPr>
          <p:spPr bwMode="auto">
            <a:xfrm>
              <a:off x="3032" y="2578"/>
              <a:ext cx="3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30,215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9" name="Rectangle 366"/>
            <p:cNvSpPr>
              <a:spLocks noChangeArrowheads="1"/>
            </p:cNvSpPr>
            <p:nvPr/>
          </p:nvSpPr>
          <p:spPr bwMode="auto">
            <a:xfrm>
              <a:off x="3474" y="2578"/>
              <a:ext cx="25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83,2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0" name="Rectangle 367"/>
            <p:cNvSpPr>
              <a:spLocks noChangeArrowheads="1"/>
            </p:cNvSpPr>
            <p:nvPr/>
          </p:nvSpPr>
          <p:spPr bwMode="auto">
            <a:xfrm>
              <a:off x="3032" y="2687"/>
              <a:ext cx="3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27,246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1" name="Rectangle 368"/>
            <p:cNvSpPr>
              <a:spLocks noChangeArrowheads="1"/>
            </p:cNvSpPr>
            <p:nvPr/>
          </p:nvSpPr>
          <p:spPr bwMode="auto">
            <a:xfrm>
              <a:off x="3474" y="2687"/>
              <a:ext cx="25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83,9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2" name="Rectangle 369"/>
            <p:cNvSpPr>
              <a:spLocks noChangeArrowheads="1"/>
            </p:cNvSpPr>
            <p:nvPr/>
          </p:nvSpPr>
          <p:spPr bwMode="auto">
            <a:xfrm>
              <a:off x="3032" y="2796"/>
              <a:ext cx="38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29,579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3" name="Rectangle 370"/>
            <p:cNvSpPr>
              <a:spLocks noChangeArrowheads="1"/>
            </p:cNvSpPr>
            <p:nvPr/>
          </p:nvSpPr>
          <p:spPr bwMode="auto">
            <a:xfrm>
              <a:off x="3474" y="2796"/>
              <a:ext cx="26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84,5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4" name="Rectangle 371"/>
            <p:cNvSpPr>
              <a:spLocks noChangeArrowheads="1"/>
            </p:cNvSpPr>
            <p:nvPr/>
          </p:nvSpPr>
          <p:spPr bwMode="auto">
            <a:xfrm>
              <a:off x="3032" y="2906"/>
              <a:ext cx="3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30,826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5" name="Rectangle 372"/>
            <p:cNvSpPr>
              <a:spLocks noChangeArrowheads="1"/>
            </p:cNvSpPr>
            <p:nvPr/>
          </p:nvSpPr>
          <p:spPr bwMode="auto">
            <a:xfrm>
              <a:off x="3474" y="2906"/>
              <a:ext cx="25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85,1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6" name="Rectangle 373"/>
            <p:cNvSpPr>
              <a:spLocks noChangeArrowheads="1"/>
            </p:cNvSpPr>
            <p:nvPr/>
          </p:nvSpPr>
          <p:spPr bwMode="auto">
            <a:xfrm>
              <a:off x="3032" y="3015"/>
              <a:ext cx="3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28,647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7" name="Rectangle 374"/>
            <p:cNvSpPr>
              <a:spLocks noChangeArrowheads="1"/>
            </p:cNvSpPr>
            <p:nvPr/>
          </p:nvSpPr>
          <p:spPr bwMode="auto">
            <a:xfrm>
              <a:off x="3474" y="3015"/>
              <a:ext cx="25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85,6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8" name="Rectangle 375"/>
            <p:cNvSpPr>
              <a:spLocks noChangeArrowheads="1"/>
            </p:cNvSpPr>
            <p:nvPr/>
          </p:nvSpPr>
          <p:spPr bwMode="auto">
            <a:xfrm>
              <a:off x="3032" y="3124"/>
              <a:ext cx="3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29,395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9" name="Rectangle 376"/>
            <p:cNvSpPr>
              <a:spLocks noChangeArrowheads="1"/>
            </p:cNvSpPr>
            <p:nvPr/>
          </p:nvSpPr>
          <p:spPr bwMode="auto">
            <a:xfrm>
              <a:off x="3474" y="3124"/>
              <a:ext cx="25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86,2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0" name="Rectangle 377"/>
            <p:cNvSpPr>
              <a:spLocks noChangeArrowheads="1"/>
            </p:cNvSpPr>
            <p:nvPr/>
          </p:nvSpPr>
          <p:spPr bwMode="auto">
            <a:xfrm>
              <a:off x="3032" y="3234"/>
              <a:ext cx="3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30,105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1" name="Rectangle 378"/>
            <p:cNvSpPr>
              <a:spLocks noChangeArrowheads="1"/>
            </p:cNvSpPr>
            <p:nvPr/>
          </p:nvSpPr>
          <p:spPr bwMode="auto">
            <a:xfrm>
              <a:off x="3474" y="3234"/>
              <a:ext cx="25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86,7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2" name="Rectangle 379"/>
            <p:cNvSpPr>
              <a:spLocks noChangeArrowheads="1"/>
            </p:cNvSpPr>
            <p:nvPr/>
          </p:nvSpPr>
          <p:spPr bwMode="auto">
            <a:xfrm>
              <a:off x="3032" y="3343"/>
              <a:ext cx="38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29,380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3" name="Rectangle 380"/>
            <p:cNvSpPr>
              <a:spLocks noChangeArrowheads="1"/>
            </p:cNvSpPr>
            <p:nvPr/>
          </p:nvSpPr>
          <p:spPr bwMode="auto">
            <a:xfrm>
              <a:off x="3474" y="3343"/>
              <a:ext cx="26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87,3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4" name="Rectangle 381"/>
            <p:cNvSpPr>
              <a:spLocks noChangeArrowheads="1"/>
            </p:cNvSpPr>
            <p:nvPr/>
          </p:nvSpPr>
          <p:spPr bwMode="auto">
            <a:xfrm>
              <a:off x="3032" y="3452"/>
              <a:ext cx="3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29,551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5" name="Rectangle 382"/>
            <p:cNvSpPr>
              <a:spLocks noChangeArrowheads="1"/>
            </p:cNvSpPr>
            <p:nvPr/>
          </p:nvSpPr>
          <p:spPr bwMode="auto">
            <a:xfrm>
              <a:off x="3474" y="3452"/>
              <a:ext cx="25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88,4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6" name="Rectangle 383"/>
            <p:cNvSpPr>
              <a:spLocks noChangeArrowheads="1"/>
            </p:cNvSpPr>
            <p:nvPr/>
          </p:nvSpPr>
          <p:spPr bwMode="auto">
            <a:xfrm>
              <a:off x="3032" y="3562"/>
              <a:ext cx="3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30,640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7" name="Rectangle 384"/>
            <p:cNvSpPr>
              <a:spLocks noChangeArrowheads="1"/>
            </p:cNvSpPr>
            <p:nvPr/>
          </p:nvSpPr>
          <p:spPr bwMode="auto">
            <a:xfrm>
              <a:off x="3474" y="3562"/>
              <a:ext cx="25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89,6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8" name="Rectangle 385"/>
            <p:cNvSpPr>
              <a:spLocks noChangeArrowheads="1"/>
            </p:cNvSpPr>
            <p:nvPr/>
          </p:nvSpPr>
          <p:spPr bwMode="auto">
            <a:xfrm>
              <a:off x="3032" y="3671"/>
              <a:ext cx="3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30,852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9" name="Rectangle 386"/>
            <p:cNvSpPr>
              <a:spLocks noChangeArrowheads="1"/>
            </p:cNvSpPr>
            <p:nvPr/>
          </p:nvSpPr>
          <p:spPr bwMode="auto">
            <a:xfrm>
              <a:off x="3474" y="3671"/>
              <a:ext cx="25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90,8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0" name="Rectangle 387"/>
            <p:cNvSpPr>
              <a:spLocks noChangeArrowheads="1"/>
            </p:cNvSpPr>
            <p:nvPr/>
          </p:nvSpPr>
          <p:spPr bwMode="auto">
            <a:xfrm>
              <a:off x="3474" y="3780"/>
              <a:ext cx="25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92,1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1" name="Rectangle 388"/>
            <p:cNvSpPr>
              <a:spLocks noChangeArrowheads="1"/>
            </p:cNvSpPr>
            <p:nvPr/>
          </p:nvSpPr>
          <p:spPr bwMode="auto">
            <a:xfrm>
              <a:off x="2532" y="720"/>
              <a:ext cx="77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Виробнича статистика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2" name="Rectangle 389"/>
            <p:cNvSpPr>
              <a:spLocks noChangeArrowheads="1"/>
            </p:cNvSpPr>
            <p:nvPr/>
          </p:nvSpPr>
          <p:spPr bwMode="auto">
            <a:xfrm>
              <a:off x="2275" y="709"/>
              <a:ext cx="7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Line 390"/>
            <p:cNvSpPr>
              <a:spLocks noChangeShapeType="1"/>
            </p:cNvSpPr>
            <p:nvPr/>
          </p:nvSpPr>
          <p:spPr bwMode="auto">
            <a:xfrm>
              <a:off x="2282" y="709"/>
              <a:ext cx="139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Rectangle 391"/>
            <p:cNvSpPr>
              <a:spLocks noChangeArrowheads="1"/>
            </p:cNvSpPr>
            <p:nvPr/>
          </p:nvSpPr>
          <p:spPr bwMode="auto">
            <a:xfrm>
              <a:off x="2282" y="709"/>
              <a:ext cx="1392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Rectangle 392"/>
            <p:cNvSpPr>
              <a:spLocks noChangeArrowheads="1"/>
            </p:cNvSpPr>
            <p:nvPr/>
          </p:nvSpPr>
          <p:spPr bwMode="auto">
            <a:xfrm>
              <a:off x="3667" y="709"/>
              <a:ext cx="7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Rectangle 393"/>
            <p:cNvSpPr>
              <a:spLocks noChangeArrowheads="1"/>
            </p:cNvSpPr>
            <p:nvPr/>
          </p:nvSpPr>
          <p:spPr bwMode="auto">
            <a:xfrm>
              <a:off x="3324" y="709"/>
              <a:ext cx="7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Line 394"/>
            <p:cNvSpPr>
              <a:spLocks noChangeShapeType="1"/>
            </p:cNvSpPr>
            <p:nvPr/>
          </p:nvSpPr>
          <p:spPr bwMode="auto">
            <a:xfrm>
              <a:off x="2282" y="818"/>
              <a:ext cx="1385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Rectangle 395"/>
            <p:cNvSpPr>
              <a:spLocks noChangeArrowheads="1"/>
            </p:cNvSpPr>
            <p:nvPr/>
          </p:nvSpPr>
          <p:spPr bwMode="auto">
            <a:xfrm>
              <a:off x="2282" y="818"/>
              <a:ext cx="138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Line 396"/>
            <p:cNvSpPr>
              <a:spLocks noChangeShapeType="1"/>
            </p:cNvSpPr>
            <p:nvPr/>
          </p:nvSpPr>
          <p:spPr bwMode="auto">
            <a:xfrm>
              <a:off x="2282" y="928"/>
              <a:ext cx="1385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Rectangle 397"/>
            <p:cNvSpPr>
              <a:spLocks noChangeArrowheads="1"/>
            </p:cNvSpPr>
            <p:nvPr/>
          </p:nvSpPr>
          <p:spPr bwMode="auto">
            <a:xfrm>
              <a:off x="2282" y="928"/>
              <a:ext cx="138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Line 398"/>
            <p:cNvSpPr>
              <a:spLocks noChangeShapeType="1"/>
            </p:cNvSpPr>
            <p:nvPr/>
          </p:nvSpPr>
          <p:spPr bwMode="auto">
            <a:xfrm>
              <a:off x="3324" y="824"/>
              <a:ext cx="0" cy="213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Rectangle 399"/>
            <p:cNvSpPr>
              <a:spLocks noChangeArrowheads="1"/>
            </p:cNvSpPr>
            <p:nvPr/>
          </p:nvSpPr>
          <p:spPr bwMode="auto">
            <a:xfrm>
              <a:off x="3324" y="824"/>
              <a:ext cx="7" cy="21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Line 400"/>
            <p:cNvSpPr>
              <a:spLocks noChangeShapeType="1"/>
            </p:cNvSpPr>
            <p:nvPr/>
          </p:nvSpPr>
          <p:spPr bwMode="auto">
            <a:xfrm>
              <a:off x="2282" y="1037"/>
              <a:ext cx="139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Rectangle 401"/>
            <p:cNvSpPr>
              <a:spLocks noChangeArrowheads="1"/>
            </p:cNvSpPr>
            <p:nvPr/>
          </p:nvSpPr>
          <p:spPr bwMode="auto">
            <a:xfrm>
              <a:off x="2282" y="1037"/>
              <a:ext cx="1392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Line 402"/>
            <p:cNvSpPr>
              <a:spLocks noChangeShapeType="1"/>
            </p:cNvSpPr>
            <p:nvPr/>
          </p:nvSpPr>
          <p:spPr bwMode="auto">
            <a:xfrm>
              <a:off x="2282" y="1365"/>
              <a:ext cx="1042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Rectangle 403"/>
            <p:cNvSpPr>
              <a:spLocks noChangeArrowheads="1"/>
            </p:cNvSpPr>
            <p:nvPr/>
          </p:nvSpPr>
          <p:spPr bwMode="auto">
            <a:xfrm>
              <a:off x="2282" y="1365"/>
              <a:ext cx="1042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Line 404"/>
            <p:cNvSpPr>
              <a:spLocks noChangeShapeType="1"/>
            </p:cNvSpPr>
            <p:nvPr/>
          </p:nvSpPr>
          <p:spPr bwMode="auto">
            <a:xfrm>
              <a:off x="2282" y="1474"/>
              <a:ext cx="1042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Rectangle 405"/>
            <p:cNvSpPr>
              <a:spLocks noChangeArrowheads="1"/>
            </p:cNvSpPr>
            <p:nvPr/>
          </p:nvSpPr>
          <p:spPr bwMode="auto">
            <a:xfrm>
              <a:off x="2282" y="1474"/>
              <a:ext cx="1042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Line 406"/>
            <p:cNvSpPr>
              <a:spLocks noChangeShapeType="1"/>
            </p:cNvSpPr>
            <p:nvPr/>
          </p:nvSpPr>
          <p:spPr bwMode="auto">
            <a:xfrm>
              <a:off x="2282" y="1583"/>
              <a:ext cx="1042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Rectangle 407"/>
            <p:cNvSpPr>
              <a:spLocks noChangeArrowheads="1"/>
            </p:cNvSpPr>
            <p:nvPr/>
          </p:nvSpPr>
          <p:spPr bwMode="auto">
            <a:xfrm>
              <a:off x="2282" y="1583"/>
              <a:ext cx="1042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Line 408"/>
            <p:cNvSpPr>
              <a:spLocks noChangeShapeType="1"/>
            </p:cNvSpPr>
            <p:nvPr/>
          </p:nvSpPr>
          <p:spPr bwMode="auto">
            <a:xfrm>
              <a:off x="2282" y="1693"/>
              <a:ext cx="1042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Rectangle 409"/>
            <p:cNvSpPr>
              <a:spLocks noChangeArrowheads="1"/>
            </p:cNvSpPr>
            <p:nvPr/>
          </p:nvSpPr>
          <p:spPr bwMode="auto">
            <a:xfrm>
              <a:off x="2282" y="1693"/>
              <a:ext cx="1042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Line 410"/>
            <p:cNvSpPr>
              <a:spLocks noChangeShapeType="1"/>
            </p:cNvSpPr>
            <p:nvPr/>
          </p:nvSpPr>
          <p:spPr bwMode="auto">
            <a:xfrm>
              <a:off x="2282" y="1802"/>
              <a:ext cx="1042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Rectangle 411"/>
            <p:cNvSpPr>
              <a:spLocks noChangeArrowheads="1"/>
            </p:cNvSpPr>
            <p:nvPr/>
          </p:nvSpPr>
          <p:spPr bwMode="auto">
            <a:xfrm>
              <a:off x="2282" y="1802"/>
              <a:ext cx="1042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Line 412"/>
            <p:cNvSpPr>
              <a:spLocks noChangeShapeType="1"/>
            </p:cNvSpPr>
            <p:nvPr/>
          </p:nvSpPr>
          <p:spPr bwMode="auto">
            <a:xfrm>
              <a:off x="2282" y="2130"/>
              <a:ext cx="1042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Rectangle 413"/>
            <p:cNvSpPr>
              <a:spLocks noChangeArrowheads="1"/>
            </p:cNvSpPr>
            <p:nvPr/>
          </p:nvSpPr>
          <p:spPr bwMode="auto">
            <a:xfrm>
              <a:off x="2282" y="2130"/>
              <a:ext cx="1042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Line 414"/>
            <p:cNvSpPr>
              <a:spLocks noChangeShapeType="1"/>
            </p:cNvSpPr>
            <p:nvPr/>
          </p:nvSpPr>
          <p:spPr bwMode="auto">
            <a:xfrm>
              <a:off x="2282" y="2458"/>
              <a:ext cx="1042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Rectangle 415"/>
            <p:cNvSpPr>
              <a:spLocks noChangeArrowheads="1"/>
            </p:cNvSpPr>
            <p:nvPr/>
          </p:nvSpPr>
          <p:spPr bwMode="auto">
            <a:xfrm>
              <a:off x="2282" y="2458"/>
              <a:ext cx="1042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Line 416"/>
            <p:cNvSpPr>
              <a:spLocks noChangeShapeType="1"/>
            </p:cNvSpPr>
            <p:nvPr/>
          </p:nvSpPr>
          <p:spPr bwMode="auto">
            <a:xfrm>
              <a:off x="2282" y="2567"/>
              <a:ext cx="1042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Rectangle 417"/>
            <p:cNvSpPr>
              <a:spLocks noChangeArrowheads="1"/>
            </p:cNvSpPr>
            <p:nvPr/>
          </p:nvSpPr>
          <p:spPr bwMode="auto">
            <a:xfrm>
              <a:off x="2282" y="2567"/>
              <a:ext cx="1042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Line 418"/>
            <p:cNvSpPr>
              <a:spLocks noChangeShapeType="1"/>
            </p:cNvSpPr>
            <p:nvPr/>
          </p:nvSpPr>
          <p:spPr bwMode="auto">
            <a:xfrm>
              <a:off x="2282" y="2676"/>
              <a:ext cx="1042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Rectangle 419"/>
            <p:cNvSpPr>
              <a:spLocks noChangeArrowheads="1"/>
            </p:cNvSpPr>
            <p:nvPr/>
          </p:nvSpPr>
          <p:spPr bwMode="auto">
            <a:xfrm>
              <a:off x="2282" y="2676"/>
              <a:ext cx="1042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Line 420"/>
            <p:cNvSpPr>
              <a:spLocks noChangeShapeType="1"/>
            </p:cNvSpPr>
            <p:nvPr/>
          </p:nvSpPr>
          <p:spPr bwMode="auto">
            <a:xfrm>
              <a:off x="2282" y="3004"/>
              <a:ext cx="1042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Rectangle 421"/>
            <p:cNvSpPr>
              <a:spLocks noChangeArrowheads="1"/>
            </p:cNvSpPr>
            <p:nvPr/>
          </p:nvSpPr>
          <p:spPr bwMode="auto">
            <a:xfrm>
              <a:off x="2282" y="3004"/>
              <a:ext cx="1042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Line 422"/>
            <p:cNvSpPr>
              <a:spLocks noChangeShapeType="1"/>
            </p:cNvSpPr>
            <p:nvPr/>
          </p:nvSpPr>
          <p:spPr bwMode="auto">
            <a:xfrm>
              <a:off x="2282" y="3113"/>
              <a:ext cx="1042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Rectangle 423"/>
            <p:cNvSpPr>
              <a:spLocks noChangeArrowheads="1"/>
            </p:cNvSpPr>
            <p:nvPr/>
          </p:nvSpPr>
          <p:spPr bwMode="auto">
            <a:xfrm>
              <a:off x="2282" y="3113"/>
              <a:ext cx="1042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Line 424"/>
            <p:cNvSpPr>
              <a:spLocks noChangeShapeType="1"/>
            </p:cNvSpPr>
            <p:nvPr/>
          </p:nvSpPr>
          <p:spPr bwMode="auto">
            <a:xfrm>
              <a:off x="2282" y="3223"/>
              <a:ext cx="1042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Rectangle 425"/>
            <p:cNvSpPr>
              <a:spLocks noChangeArrowheads="1"/>
            </p:cNvSpPr>
            <p:nvPr/>
          </p:nvSpPr>
          <p:spPr bwMode="auto">
            <a:xfrm>
              <a:off x="2282" y="3223"/>
              <a:ext cx="1042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Line 426"/>
            <p:cNvSpPr>
              <a:spLocks noChangeShapeType="1"/>
            </p:cNvSpPr>
            <p:nvPr/>
          </p:nvSpPr>
          <p:spPr bwMode="auto">
            <a:xfrm>
              <a:off x="2282" y="3551"/>
              <a:ext cx="1042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Rectangle 427"/>
            <p:cNvSpPr>
              <a:spLocks noChangeArrowheads="1"/>
            </p:cNvSpPr>
            <p:nvPr/>
          </p:nvSpPr>
          <p:spPr bwMode="auto">
            <a:xfrm>
              <a:off x="2282" y="3551"/>
              <a:ext cx="1042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Line 428"/>
            <p:cNvSpPr>
              <a:spLocks noChangeShapeType="1"/>
            </p:cNvSpPr>
            <p:nvPr/>
          </p:nvSpPr>
          <p:spPr bwMode="auto">
            <a:xfrm>
              <a:off x="2282" y="3660"/>
              <a:ext cx="1042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Rectangle 429"/>
            <p:cNvSpPr>
              <a:spLocks noChangeArrowheads="1"/>
            </p:cNvSpPr>
            <p:nvPr/>
          </p:nvSpPr>
          <p:spPr bwMode="auto">
            <a:xfrm>
              <a:off x="2282" y="3660"/>
              <a:ext cx="1042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Line 430"/>
            <p:cNvSpPr>
              <a:spLocks noChangeShapeType="1"/>
            </p:cNvSpPr>
            <p:nvPr/>
          </p:nvSpPr>
          <p:spPr bwMode="auto">
            <a:xfrm>
              <a:off x="2282" y="3769"/>
              <a:ext cx="1042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Rectangle 431"/>
            <p:cNvSpPr>
              <a:spLocks noChangeArrowheads="1"/>
            </p:cNvSpPr>
            <p:nvPr/>
          </p:nvSpPr>
          <p:spPr bwMode="auto">
            <a:xfrm>
              <a:off x="2282" y="3769"/>
              <a:ext cx="1042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Line 432"/>
            <p:cNvSpPr>
              <a:spLocks noChangeShapeType="1"/>
            </p:cNvSpPr>
            <p:nvPr/>
          </p:nvSpPr>
          <p:spPr bwMode="auto">
            <a:xfrm>
              <a:off x="2275" y="709"/>
              <a:ext cx="0" cy="31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Rectangle 433"/>
            <p:cNvSpPr>
              <a:spLocks noChangeArrowheads="1"/>
            </p:cNvSpPr>
            <p:nvPr/>
          </p:nvSpPr>
          <p:spPr bwMode="auto">
            <a:xfrm>
              <a:off x="2275" y="709"/>
              <a:ext cx="7" cy="31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Line 434"/>
            <p:cNvSpPr>
              <a:spLocks noChangeShapeType="1"/>
            </p:cNvSpPr>
            <p:nvPr/>
          </p:nvSpPr>
          <p:spPr bwMode="auto">
            <a:xfrm>
              <a:off x="2282" y="3878"/>
              <a:ext cx="139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Rectangle 435"/>
            <p:cNvSpPr>
              <a:spLocks noChangeArrowheads="1"/>
            </p:cNvSpPr>
            <p:nvPr/>
          </p:nvSpPr>
          <p:spPr bwMode="auto">
            <a:xfrm>
              <a:off x="2282" y="3878"/>
              <a:ext cx="1392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Line 436"/>
            <p:cNvSpPr>
              <a:spLocks noChangeShapeType="1"/>
            </p:cNvSpPr>
            <p:nvPr/>
          </p:nvSpPr>
          <p:spPr bwMode="auto">
            <a:xfrm>
              <a:off x="3667" y="714"/>
              <a:ext cx="0" cy="31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Rectangle 437"/>
            <p:cNvSpPr>
              <a:spLocks noChangeArrowheads="1"/>
            </p:cNvSpPr>
            <p:nvPr/>
          </p:nvSpPr>
          <p:spPr bwMode="auto">
            <a:xfrm>
              <a:off x="3667" y="714"/>
              <a:ext cx="7" cy="317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Line 438"/>
            <p:cNvSpPr>
              <a:spLocks noChangeShapeType="1"/>
            </p:cNvSpPr>
            <p:nvPr/>
          </p:nvSpPr>
          <p:spPr bwMode="auto">
            <a:xfrm>
              <a:off x="2275" y="388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Rectangle 439"/>
            <p:cNvSpPr>
              <a:spLocks noChangeArrowheads="1"/>
            </p:cNvSpPr>
            <p:nvPr/>
          </p:nvSpPr>
          <p:spPr bwMode="auto">
            <a:xfrm>
              <a:off x="2275" y="3884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Line 440"/>
            <p:cNvSpPr>
              <a:spLocks noChangeShapeType="1"/>
            </p:cNvSpPr>
            <p:nvPr/>
          </p:nvSpPr>
          <p:spPr bwMode="auto">
            <a:xfrm>
              <a:off x="3324" y="388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Rectangle 441"/>
            <p:cNvSpPr>
              <a:spLocks noChangeArrowheads="1"/>
            </p:cNvSpPr>
            <p:nvPr/>
          </p:nvSpPr>
          <p:spPr bwMode="auto">
            <a:xfrm>
              <a:off x="3324" y="3884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Line 442"/>
            <p:cNvSpPr>
              <a:spLocks noChangeShapeType="1"/>
            </p:cNvSpPr>
            <p:nvPr/>
          </p:nvSpPr>
          <p:spPr bwMode="auto">
            <a:xfrm>
              <a:off x="3667" y="388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Rectangle 443"/>
            <p:cNvSpPr>
              <a:spLocks noChangeArrowheads="1"/>
            </p:cNvSpPr>
            <p:nvPr/>
          </p:nvSpPr>
          <p:spPr bwMode="auto">
            <a:xfrm>
              <a:off x="3667" y="3884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Line 444"/>
            <p:cNvSpPr>
              <a:spLocks noChangeShapeType="1"/>
            </p:cNvSpPr>
            <p:nvPr/>
          </p:nvSpPr>
          <p:spPr bwMode="auto">
            <a:xfrm>
              <a:off x="3674" y="70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Rectangle 445"/>
            <p:cNvSpPr>
              <a:spLocks noChangeArrowheads="1"/>
            </p:cNvSpPr>
            <p:nvPr/>
          </p:nvSpPr>
          <p:spPr bwMode="auto">
            <a:xfrm>
              <a:off x="3674" y="709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Line 446"/>
            <p:cNvSpPr>
              <a:spLocks noChangeShapeType="1"/>
            </p:cNvSpPr>
            <p:nvPr/>
          </p:nvSpPr>
          <p:spPr bwMode="auto">
            <a:xfrm>
              <a:off x="3674" y="81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Rectangle 447"/>
            <p:cNvSpPr>
              <a:spLocks noChangeArrowheads="1"/>
            </p:cNvSpPr>
            <p:nvPr/>
          </p:nvSpPr>
          <p:spPr bwMode="auto">
            <a:xfrm>
              <a:off x="3674" y="818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Line 448"/>
            <p:cNvSpPr>
              <a:spLocks noChangeShapeType="1"/>
            </p:cNvSpPr>
            <p:nvPr/>
          </p:nvSpPr>
          <p:spPr bwMode="auto">
            <a:xfrm>
              <a:off x="3674" y="92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Rectangle 449"/>
            <p:cNvSpPr>
              <a:spLocks noChangeArrowheads="1"/>
            </p:cNvSpPr>
            <p:nvPr/>
          </p:nvSpPr>
          <p:spPr bwMode="auto">
            <a:xfrm>
              <a:off x="3674" y="928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Line 450"/>
            <p:cNvSpPr>
              <a:spLocks noChangeShapeType="1"/>
            </p:cNvSpPr>
            <p:nvPr/>
          </p:nvSpPr>
          <p:spPr bwMode="auto">
            <a:xfrm>
              <a:off x="3674" y="103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Rectangle 451"/>
            <p:cNvSpPr>
              <a:spLocks noChangeArrowheads="1"/>
            </p:cNvSpPr>
            <p:nvPr/>
          </p:nvSpPr>
          <p:spPr bwMode="auto">
            <a:xfrm>
              <a:off x="3674" y="1037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Line 452"/>
            <p:cNvSpPr>
              <a:spLocks noChangeShapeType="1"/>
            </p:cNvSpPr>
            <p:nvPr/>
          </p:nvSpPr>
          <p:spPr bwMode="auto">
            <a:xfrm>
              <a:off x="3674" y="114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Rectangle 453"/>
            <p:cNvSpPr>
              <a:spLocks noChangeArrowheads="1"/>
            </p:cNvSpPr>
            <p:nvPr/>
          </p:nvSpPr>
          <p:spPr bwMode="auto">
            <a:xfrm>
              <a:off x="3674" y="1146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Line 454"/>
            <p:cNvSpPr>
              <a:spLocks noChangeShapeType="1"/>
            </p:cNvSpPr>
            <p:nvPr/>
          </p:nvSpPr>
          <p:spPr bwMode="auto">
            <a:xfrm>
              <a:off x="3674" y="1255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Rectangle 455"/>
            <p:cNvSpPr>
              <a:spLocks noChangeArrowheads="1"/>
            </p:cNvSpPr>
            <p:nvPr/>
          </p:nvSpPr>
          <p:spPr bwMode="auto">
            <a:xfrm>
              <a:off x="3674" y="1255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Line 456"/>
            <p:cNvSpPr>
              <a:spLocks noChangeShapeType="1"/>
            </p:cNvSpPr>
            <p:nvPr/>
          </p:nvSpPr>
          <p:spPr bwMode="auto">
            <a:xfrm>
              <a:off x="3674" y="1365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Rectangle 457"/>
            <p:cNvSpPr>
              <a:spLocks noChangeArrowheads="1"/>
            </p:cNvSpPr>
            <p:nvPr/>
          </p:nvSpPr>
          <p:spPr bwMode="auto">
            <a:xfrm>
              <a:off x="3674" y="1365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Line 458"/>
            <p:cNvSpPr>
              <a:spLocks noChangeShapeType="1"/>
            </p:cNvSpPr>
            <p:nvPr/>
          </p:nvSpPr>
          <p:spPr bwMode="auto">
            <a:xfrm>
              <a:off x="3674" y="147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Rectangle 459"/>
            <p:cNvSpPr>
              <a:spLocks noChangeArrowheads="1"/>
            </p:cNvSpPr>
            <p:nvPr/>
          </p:nvSpPr>
          <p:spPr bwMode="auto">
            <a:xfrm>
              <a:off x="3674" y="1474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Line 460"/>
            <p:cNvSpPr>
              <a:spLocks noChangeShapeType="1"/>
            </p:cNvSpPr>
            <p:nvPr/>
          </p:nvSpPr>
          <p:spPr bwMode="auto">
            <a:xfrm>
              <a:off x="3674" y="1583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Rectangle 461"/>
            <p:cNvSpPr>
              <a:spLocks noChangeArrowheads="1"/>
            </p:cNvSpPr>
            <p:nvPr/>
          </p:nvSpPr>
          <p:spPr bwMode="auto">
            <a:xfrm>
              <a:off x="3674" y="1583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Line 462"/>
            <p:cNvSpPr>
              <a:spLocks noChangeShapeType="1"/>
            </p:cNvSpPr>
            <p:nvPr/>
          </p:nvSpPr>
          <p:spPr bwMode="auto">
            <a:xfrm>
              <a:off x="3674" y="1693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Rectangle 463"/>
            <p:cNvSpPr>
              <a:spLocks noChangeArrowheads="1"/>
            </p:cNvSpPr>
            <p:nvPr/>
          </p:nvSpPr>
          <p:spPr bwMode="auto">
            <a:xfrm>
              <a:off x="3674" y="1693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Line 464"/>
            <p:cNvSpPr>
              <a:spLocks noChangeShapeType="1"/>
            </p:cNvSpPr>
            <p:nvPr/>
          </p:nvSpPr>
          <p:spPr bwMode="auto">
            <a:xfrm>
              <a:off x="3674" y="180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Rectangle 465"/>
            <p:cNvSpPr>
              <a:spLocks noChangeArrowheads="1"/>
            </p:cNvSpPr>
            <p:nvPr/>
          </p:nvSpPr>
          <p:spPr bwMode="auto">
            <a:xfrm>
              <a:off x="3674" y="1802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Line 466"/>
            <p:cNvSpPr>
              <a:spLocks noChangeShapeType="1"/>
            </p:cNvSpPr>
            <p:nvPr/>
          </p:nvSpPr>
          <p:spPr bwMode="auto">
            <a:xfrm>
              <a:off x="3674" y="191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Rectangle 467"/>
            <p:cNvSpPr>
              <a:spLocks noChangeArrowheads="1"/>
            </p:cNvSpPr>
            <p:nvPr/>
          </p:nvSpPr>
          <p:spPr bwMode="auto">
            <a:xfrm>
              <a:off x="3674" y="1911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Line 468"/>
            <p:cNvSpPr>
              <a:spLocks noChangeShapeType="1"/>
            </p:cNvSpPr>
            <p:nvPr/>
          </p:nvSpPr>
          <p:spPr bwMode="auto">
            <a:xfrm>
              <a:off x="3674" y="202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Rectangle 469"/>
            <p:cNvSpPr>
              <a:spLocks noChangeArrowheads="1"/>
            </p:cNvSpPr>
            <p:nvPr/>
          </p:nvSpPr>
          <p:spPr bwMode="auto">
            <a:xfrm>
              <a:off x="3674" y="2021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Line 470"/>
            <p:cNvSpPr>
              <a:spLocks noChangeShapeType="1"/>
            </p:cNvSpPr>
            <p:nvPr/>
          </p:nvSpPr>
          <p:spPr bwMode="auto">
            <a:xfrm>
              <a:off x="3674" y="213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Rectangle 471"/>
            <p:cNvSpPr>
              <a:spLocks noChangeArrowheads="1"/>
            </p:cNvSpPr>
            <p:nvPr/>
          </p:nvSpPr>
          <p:spPr bwMode="auto">
            <a:xfrm>
              <a:off x="3674" y="2130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Line 472"/>
            <p:cNvSpPr>
              <a:spLocks noChangeShapeType="1"/>
            </p:cNvSpPr>
            <p:nvPr/>
          </p:nvSpPr>
          <p:spPr bwMode="auto">
            <a:xfrm>
              <a:off x="3674" y="223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Rectangle 473"/>
            <p:cNvSpPr>
              <a:spLocks noChangeArrowheads="1"/>
            </p:cNvSpPr>
            <p:nvPr/>
          </p:nvSpPr>
          <p:spPr bwMode="auto">
            <a:xfrm>
              <a:off x="3674" y="2239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Line 474"/>
            <p:cNvSpPr>
              <a:spLocks noChangeShapeType="1"/>
            </p:cNvSpPr>
            <p:nvPr/>
          </p:nvSpPr>
          <p:spPr bwMode="auto">
            <a:xfrm>
              <a:off x="3674" y="234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Rectangle 475"/>
            <p:cNvSpPr>
              <a:spLocks noChangeArrowheads="1"/>
            </p:cNvSpPr>
            <p:nvPr/>
          </p:nvSpPr>
          <p:spPr bwMode="auto">
            <a:xfrm>
              <a:off x="3674" y="2348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Line 476"/>
            <p:cNvSpPr>
              <a:spLocks noChangeShapeType="1"/>
            </p:cNvSpPr>
            <p:nvPr/>
          </p:nvSpPr>
          <p:spPr bwMode="auto">
            <a:xfrm>
              <a:off x="3674" y="245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Rectangle 477"/>
            <p:cNvSpPr>
              <a:spLocks noChangeArrowheads="1"/>
            </p:cNvSpPr>
            <p:nvPr/>
          </p:nvSpPr>
          <p:spPr bwMode="auto">
            <a:xfrm>
              <a:off x="3674" y="2458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Line 478"/>
            <p:cNvSpPr>
              <a:spLocks noChangeShapeType="1"/>
            </p:cNvSpPr>
            <p:nvPr/>
          </p:nvSpPr>
          <p:spPr bwMode="auto">
            <a:xfrm>
              <a:off x="3674" y="256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Rectangle 479"/>
            <p:cNvSpPr>
              <a:spLocks noChangeArrowheads="1"/>
            </p:cNvSpPr>
            <p:nvPr/>
          </p:nvSpPr>
          <p:spPr bwMode="auto">
            <a:xfrm>
              <a:off x="3674" y="2567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Line 480"/>
            <p:cNvSpPr>
              <a:spLocks noChangeShapeType="1"/>
            </p:cNvSpPr>
            <p:nvPr/>
          </p:nvSpPr>
          <p:spPr bwMode="auto">
            <a:xfrm>
              <a:off x="3674" y="267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Rectangle 481"/>
            <p:cNvSpPr>
              <a:spLocks noChangeArrowheads="1"/>
            </p:cNvSpPr>
            <p:nvPr/>
          </p:nvSpPr>
          <p:spPr bwMode="auto">
            <a:xfrm>
              <a:off x="3674" y="2676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Line 482"/>
            <p:cNvSpPr>
              <a:spLocks noChangeShapeType="1"/>
            </p:cNvSpPr>
            <p:nvPr/>
          </p:nvSpPr>
          <p:spPr bwMode="auto">
            <a:xfrm>
              <a:off x="3674" y="278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Rectangle 483"/>
            <p:cNvSpPr>
              <a:spLocks noChangeArrowheads="1"/>
            </p:cNvSpPr>
            <p:nvPr/>
          </p:nvSpPr>
          <p:spPr bwMode="auto">
            <a:xfrm>
              <a:off x="3674" y="2786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Line 484"/>
            <p:cNvSpPr>
              <a:spLocks noChangeShapeType="1"/>
            </p:cNvSpPr>
            <p:nvPr/>
          </p:nvSpPr>
          <p:spPr bwMode="auto">
            <a:xfrm>
              <a:off x="3674" y="2895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Rectangle 485"/>
            <p:cNvSpPr>
              <a:spLocks noChangeArrowheads="1"/>
            </p:cNvSpPr>
            <p:nvPr/>
          </p:nvSpPr>
          <p:spPr bwMode="auto">
            <a:xfrm>
              <a:off x="3674" y="2895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Line 486"/>
            <p:cNvSpPr>
              <a:spLocks noChangeShapeType="1"/>
            </p:cNvSpPr>
            <p:nvPr/>
          </p:nvSpPr>
          <p:spPr bwMode="auto">
            <a:xfrm>
              <a:off x="3674" y="300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Rectangle 487"/>
            <p:cNvSpPr>
              <a:spLocks noChangeArrowheads="1"/>
            </p:cNvSpPr>
            <p:nvPr/>
          </p:nvSpPr>
          <p:spPr bwMode="auto">
            <a:xfrm>
              <a:off x="3674" y="3004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Line 488"/>
            <p:cNvSpPr>
              <a:spLocks noChangeShapeType="1"/>
            </p:cNvSpPr>
            <p:nvPr/>
          </p:nvSpPr>
          <p:spPr bwMode="auto">
            <a:xfrm>
              <a:off x="3674" y="3113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Rectangle 489"/>
            <p:cNvSpPr>
              <a:spLocks noChangeArrowheads="1"/>
            </p:cNvSpPr>
            <p:nvPr/>
          </p:nvSpPr>
          <p:spPr bwMode="auto">
            <a:xfrm>
              <a:off x="3674" y="3113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Line 490"/>
            <p:cNvSpPr>
              <a:spLocks noChangeShapeType="1"/>
            </p:cNvSpPr>
            <p:nvPr/>
          </p:nvSpPr>
          <p:spPr bwMode="auto">
            <a:xfrm>
              <a:off x="3674" y="3223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Rectangle 491"/>
            <p:cNvSpPr>
              <a:spLocks noChangeArrowheads="1"/>
            </p:cNvSpPr>
            <p:nvPr/>
          </p:nvSpPr>
          <p:spPr bwMode="auto">
            <a:xfrm>
              <a:off x="3674" y="3223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Line 492"/>
            <p:cNvSpPr>
              <a:spLocks noChangeShapeType="1"/>
            </p:cNvSpPr>
            <p:nvPr/>
          </p:nvSpPr>
          <p:spPr bwMode="auto">
            <a:xfrm>
              <a:off x="3674" y="333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Rectangle 493"/>
            <p:cNvSpPr>
              <a:spLocks noChangeArrowheads="1"/>
            </p:cNvSpPr>
            <p:nvPr/>
          </p:nvSpPr>
          <p:spPr bwMode="auto">
            <a:xfrm>
              <a:off x="3674" y="3332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Line 494"/>
            <p:cNvSpPr>
              <a:spLocks noChangeShapeType="1"/>
            </p:cNvSpPr>
            <p:nvPr/>
          </p:nvSpPr>
          <p:spPr bwMode="auto">
            <a:xfrm>
              <a:off x="3674" y="344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Rectangle 495"/>
            <p:cNvSpPr>
              <a:spLocks noChangeArrowheads="1"/>
            </p:cNvSpPr>
            <p:nvPr/>
          </p:nvSpPr>
          <p:spPr bwMode="auto">
            <a:xfrm>
              <a:off x="3674" y="3441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Line 496"/>
            <p:cNvSpPr>
              <a:spLocks noChangeShapeType="1"/>
            </p:cNvSpPr>
            <p:nvPr/>
          </p:nvSpPr>
          <p:spPr bwMode="auto">
            <a:xfrm>
              <a:off x="3674" y="355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Rectangle 497"/>
            <p:cNvSpPr>
              <a:spLocks noChangeArrowheads="1"/>
            </p:cNvSpPr>
            <p:nvPr/>
          </p:nvSpPr>
          <p:spPr bwMode="auto">
            <a:xfrm>
              <a:off x="3674" y="3551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Line 498"/>
            <p:cNvSpPr>
              <a:spLocks noChangeShapeType="1"/>
            </p:cNvSpPr>
            <p:nvPr/>
          </p:nvSpPr>
          <p:spPr bwMode="auto">
            <a:xfrm>
              <a:off x="3674" y="366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Rectangle 499"/>
            <p:cNvSpPr>
              <a:spLocks noChangeArrowheads="1"/>
            </p:cNvSpPr>
            <p:nvPr/>
          </p:nvSpPr>
          <p:spPr bwMode="auto">
            <a:xfrm>
              <a:off x="3674" y="3660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Line 500"/>
            <p:cNvSpPr>
              <a:spLocks noChangeShapeType="1"/>
            </p:cNvSpPr>
            <p:nvPr/>
          </p:nvSpPr>
          <p:spPr bwMode="auto">
            <a:xfrm>
              <a:off x="3674" y="376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Rectangle 501"/>
            <p:cNvSpPr>
              <a:spLocks noChangeArrowheads="1"/>
            </p:cNvSpPr>
            <p:nvPr/>
          </p:nvSpPr>
          <p:spPr bwMode="auto">
            <a:xfrm>
              <a:off x="3674" y="3769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Line 502"/>
            <p:cNvSpPr>
              <a:spLocks noChangeShapeType="1"/>
            </p:cNvSpPr>
            <p:nvPr/>
          </p:nvSpPr>
          <p:spPr bwMode="auto">
            <a:xfrm>
              <a:off x="3674" y="387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Rectangle 503"/>
            <p:cNvSpPr>
              <a:spLocks noChangeArrowheads="1"/>
            </p:cNvSpPr>
            <p:nvPr/>
          </p:nvSpPr>
          <p:spPr bwMode="auto">
            <a:xfrm>
              <a:off x="3674" y="3878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6875461" y="1138238"/>
            <a:ext cx="1924049" cy="5038724"/>
            <a:chOff x="4331" y="717"/>
            <a:chExt cx="1212" cy="3174"/>
          </a:xfrm>
        </p:grpSpPr>
        <p:sp>
          <p:nvSpPr>
            <p:cNvPr id="14" name="AutoShape 3"/>
            <p:cNvSpPr>
              <a:spLocks noChangeAspect="1" noChangeArrowheads="1" noTextEdit="1"/>
            </p:cNvSpPr>
            <p:nvPr/>
          </p:nvSpPr>
          <p:spPr bwMode="auto">
            <a:xfrm>
              <a:off x="4331" y="717"/>
              <a:ext cx="1137" cy="3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4331" y="1153"/>
              <a:ext cx="1137" cy="11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Rectangle 6"/>
            <p:cNvSpPr>
              <a:spLocks noChangeArrowheads="1"/>
            </p:cNvSpPr>
            <p:nvPr/>
          </p:nvSpPr>
          <p:spPr bwMode="auto">
            <a:xfrm>
              <a:off x="4331" y="1917"/>
              <a:ext cx="1137" cy="11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Rectangle 7"/>
            <p:cNvSpPr>
              <a:spLocks noChangeArrowheads="1"/>
            </p:cNvSpPr>
            <p:nvPr/>
          </p:nvSpPr>
          <p:spPr bwMode="auto">
            <a:xfrm>
              <a:off x="4331" y="2244"/>
              <a:ext cx="1137" cy="11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Rectangle 8"/>
            <p:cNvSpPr>
              <a:spLocks noChangeArrowheads="1"/>
            </p:cNvSpPr>
            <p:nvPr/>
          </p:nvSpPr>
          <p:spPr bwMode="auto">
            <a:xfrm>
              <a:off x="4331" y="2790"/>
              <a:ext cx="1137" cy="11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Rectangle 9"/>
            <p:cNvSpPr>
              <a:spLocks noChangeArrowheads="1"/>
            </p:cNvSpPr>
            <p:nvPr/>
          </p:nvSpPr>
          <p:spPr bwMode="auto">
            <a:xfrm>
              <a:off x="4331" y="3335"/>
              <a:ext cx="1137" cy="11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10"/>
            <p:cNvSpPr>
              <a:spLocks noChangeArrowheads="1"/>
            </p:cNvSpPr>
            <p:nvPr/>
          </p:nvSpPr>
          <p:spPr bwMode="auto">
            <a:xfrm>
              <a:off x="4362" y="728"/>
              <a:ext cx="108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Розраховане </a:t>
              </a:r>
              <a:r>
                <a:rPr lang="uk-UA" altLang="en-US" sz="1000" b="1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в</a:t>
              </a:r>
              <a:r>
                <a:rPr kumimoji="0" lang="uk-UA" altLang="en-U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икор</a:t>
              </a:r>
              <a:r>
                <a:rPr kumimoji="0" lang="uk-UA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. сировини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2" name="Rectangle 11"/>
            <p:cNvSpPr>
              <a:spLocks noChangeArrowheads="1"/>
            </p:cNvSpPr>
            <p:nvPr/>
          </p:nvSpPr>
          <p:spPr bwMode="auto">
            <a:xfrm>
              <a:off x="4529" y="837"/>
              <a:ext cx="67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сировина</a:t>
              </a: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, </a:t>
              </a:r>
              <a:r>
                <a:rPr kumimoji="0" lang="uk-UA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у млн</a:t>
              </a: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. </a:t>
              </a:r>
              <a:r>
                <a:rPr kumimoji="0" lang="uk-UA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м</a:t>
              </a: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³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3" name="Rectangle 12"/>
            <p:cNvSpPr>
              <a:spLocks noChangeArrowheads="1"/>
            </p:cNvSpPr>
            <p:nvPr/>
          </p:nvSpPr>
          <p:spPr bwMode="auto">
            <a:xfrm>
              <a:off x="4757" y="946"/>
              <a:ext cx="22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всього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4" name="Rectangle 13"/>
            <p:cNvSpPr>
              <a:spLocks noChangeArrowheads="1"/>
            </p:cNvSpPr>
            <p:nvPr/>
          </p:nvSpPr>
          <p:spPr bwMode="auto">
            <a:xfrm>
              <a:off x="5209" y="1164"/>
              <a:ext cx="33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25,475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5" name="Rectangle 14"/>
            <p:cNvSpPr>
              <a:spLocks noChangeArrowheads="1"/>
            </p:cNvSpPr>
            <p:nvPr/>
          </p:nvSpPr>
          <p:spPr bwMode="auto">
            <a:xfrm>
              <a:off x="5209" y="1273"/>
              <a:ext cx="32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25,914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6" name="Rectangle 15"/>
            <p:cNvSpPr>
              <a:spLocks noChangeArrowheads="1"/>
            </p:cNvSpPr>
            <p:nvPr/>
          </p:nvSpPr>
          <p:spPr bwMode="auto">
            <a:xfrm>
              <a:off x="5209" y="1382"/>
              <a:ext cx="32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26,440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7" name="Rectangle 16"/>
            <p:cNvSpPr>
              <a:spLocks noChangeArrowheads="1"/>
            </p:cNvSpPr>
            <p:nvPr/>
          </p:nvSpPr>
          <p:spPr bwMode="auto">
            <a:xfrm>
              <a:off x="5209" y="1492"/>
              <a:ext cx="32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26,299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8" name="Rectangle 17"/>
            <p:cNvSpPr>
              <a:spLocks noChangeArrowheads="1"/>
            </p:cNvSpPr>
            <p:nvPr/>
          </p:nvSpPr>
          <p:spPr bwMode="auto">
            <a:xfrm>
              <a:off x="5209" y="1601"/>
              <a:ext cx="32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27,241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9" name="Rectangle 18"/>
            <p:cNvSpPr>
              <a:spLocks noChangeArrowheads="1"/>
            </p:cNvSpPr>
            <p:nvPr/>
          </p:nvSpPr>
          <p:spPr bwMode="auto">
            <a:xfrm>
              <a:off x="5209" y="1710"/>
              <a:ext cx="32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27,094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0" name="Rectangle 19"/>
            <p:cNvSpPr>
              <a:spLocks noChangeArrowheads="1"/>
            </p:cNvSpPr>
            <p:nvPr/>
          </p:nvSpPr>
          <p:spPr bwMode="auto">
            <a:xfrm>
              <a:off x="5209" y="1819"/>
              <a:ext cx="32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27,405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1" name="Rectangle 20"/>
            <p:cNvSpPr>
              <a:spLocks noChangeArrowheads="1"/>
            </p:cNvSpPr>
            <p:nvPr/>
          </p:nvSpPr>
          <p:spPr bwMode="auto">
            <a:xfrm>
              <a:off x="5209" y="1928"/>
              <a:ext cx="33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27,888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" name="Rectangle 21"/>
            <p:cNvSpPr>
              <a:spLocks noChangeArrowheads="1"/>
            </p:cNvSpPr>
            <p:nvPr/>
          </p:nvSpPr>
          <p:spPr bwMode="auto">
            <a:xfrm>
              <a:off x="5209" y="2037"/>
              <a:ext cx="32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28,538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3" name="Rectangle 22"/>
            <p:cNvSpPr>
              <a:spLocks noChangeArrowheads="1"/>
            </p:cNvSpPr>
            <p:nvPr/>
          </p:nvSpPr>
          <p:spPr bwMode="auto">
            <a:xfrm>
              <a:off x="5209" y="2146"/>
              <a:ext cx="32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31,752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4" name="Rectangle 23"/>
            <p:cNvSpPr>
              <a:spLocks noChangeArrowheads="1"/>
            </p:cNvSpPr>
            <p:nvPr/>
          </p:nvSpPr>
          <p:spPr bwMode="auto">
            <a:xfrm>
              <a:off x="5209" y="2255"/>
              <a:ext cx="33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34,456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5" name="Rectangle 24"/>
            <p:cNvSpPr>
              <a:spLocks noChangeArrowheads="1"/>
            </p:cNvSpPr>
            <p:nvPr/>
          </p:nvSpPr>
          <p:spPr bwMode="auto">
            <a:xfrm>
              <a:off x="5209" y="2364"/>
              <a:ext cx="32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37,965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6" name="Rectangle 25"/>
            <p:cNvSpPr>
              <a:spLocks noChangeArrowheads="1"/>
            </p:cNvSpPr>
            <p:nvPr/>
          </p:nvSpPr>
          <p:spPr bwMode="auto">
            <a:xfrm>
              <a:off x="5209" y="2473"/>
              <a:ext cx="32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39,272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7" name="Rectangle 26"/>
            <p:cNvSpPr>
              <a:spLocks noChangeArrowheads="1"/>
            </p:cNvSpPr>
            <p:nvPr/>
          </p:nvSpPr>
          <p:spPr bwMode="auto">
            <a:xfrm>
              <a:off x="5209" y="2582"/>
              <a:ext cx="32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36,321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8" name="Rectangle 27"/>
            <p:cNvSpPr>
              <a:spLocks noChangeArrowheads="1"/>
            </p:cNvSpPr>
            <p:nvPr/>
          </p:nvSpPr>
          <p:spPr bwMode="auto">
            <a:xfrm>
              <a:off x="5209" y="2691"/>
              <a:ext cx="32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32,486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9" name="Rectangle 28"/>
            <p:cNvSpPr>
              <a:spLocks noChangeArrowheads="1"/>
            </p:cNvSpPr>
            <p:nvPr/>
          </p:nvSpPr>
          <p:spPr bwMode="auto">
            <a:xfrm>
              <a:off x="5209" y="2801"/>
              <a:ext cx="33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34,985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0" name="Rectangle 29"/>
            <p:cNvSpPr>
              <a:spLocks noChangeArrowheads="1"/>
            </p:cNvSpPr>
            <p:nvPr/>
          </p:nvSpPr>
          <p:spPr bwMode="auto">
            <a:xfrm>
              <a:off x="5209" y="2910"/>
              <a:ext cx="32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36,226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1" name="Rectangle 30"/>
            <p:cNvSpPr>
              <a:spLocks noChangeArrowheads="1"/>
            </p:cNvSpPr>
            <p:nvPr/>
          </p:nvSpPr>
          <p:spPr bwMode="auto">
            <a:xfrm>
              <a:off x="5209" y="3019"/>
              <a:ext cx="32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33,451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2" name="Rectangle 31"/>
            <p:cNvSpPr>
              <a:spLocks noChangeArrowheads="1"/>
            </p:cNvSpPr>
            <p:nvPr/>
          </p:nvSpPr>
          <p:spPr bwMode="auto">
            <a:xfrm>
              <a:off x="5209" y="3128"/>
              <a:ext cx="32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34,107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3" name="Rectangle 32"/>
            <p:cNvSpPr>
              <a:spLocks noChangeArrowheads="1"/>
            </p:cNvSpPr>
            <p:nvPr/>
          </p:nvSpPr>
          <p:spPr bwMode="auto">
            <a:xfrm>
              <a:off x="5209" y="3237"/>
              <a:ext cx="32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34,712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4" name="Rectangle 33"/>
            <p:cNvSpPr>
              <a:spLocks noChangeArrowheads="1"/>
            </p:cNvSpPr>
            <p:nvPr/>
          </p:nvSpPr>
          <p:spPr bwMode="auto">
            <a:xfrm>
              <a:off x="5209" y="3346"/>
              <a:ext cx="33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33,664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5" name="Rectangle 34"/>
            <p:cNvSpPr>
              <a:spLocks noChangeArrowheads="1"/>
            </p:cNvSpPr>
            <p:nvPr/>
          </p:nvSpPr>
          <p:spPr bwMode="auto">
            <a:xfrm>
              <a:off x="5209" y="3455"/>
              <a:ext cx="32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33,412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6" name="Rectangle 35"/>
            <p:cNvSpPr>
              <a:spLocks noChangeArrowheads="1"/>
            </p:cNvSpPr>
            <p:nvPr/>
          </p:nvSpPr>
          <p:spPr bwMode="auto">
            <a:xfrm>
              <a:off x="5209" y="3564"/>
              <a:ext cx="32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34,184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7" name="Rectangle 36"/>
            <p:cNvSpPr>
              <a:spLocks noChangeArrowheads="1"/>
            </p:cNvSpPr>
            <p:nvPr/>
          </p:nvSpPr>
          <p:spPr bwMode="auto">
            <a:xfrm>
              <a:off x="5209" y="3673"/>
              <a:ext cx="32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33,965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8" name="Rectangle 37"/>
            <p:cNvSpPr>
              <a:spLocks noChangeArrowheads="1"/>
            </p:cNvSpPr>
            <p:nvPr/>
          </p:nvSpPr>
          <p:spPr bwMode="auto">
            <a:xfrm>
              <a:off x="4331" y="717"/>
              <a:ext cx="6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Line 38"/>
            <p:cNvSpPr>
              <a:spLocks noChangeShapeType="1"/>
            </p:cNvSpPr>
            <p:nvPr/>
          </p:nvSpPr>
          <p:spPr bwMode="auto">
            <a:xfrm>
              <a:off x="4337" y="717"/>
              <a:ext cx="11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Rectangle 39"/>
            <p:cNvSpPr>
              <a:spLocks noChangeArrowheads="1"/>
            </p:cNvSpPr>
            <p:nvPr/>
          </p:nvSpPr>
          <p:spPr bwMode="auto">
            <a:xfrm>
              <a:off x="4337" y="717"/>
              <a:ext cx="1131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Rectangle 40"/>
            <p:cNvSpPr>
              <a:spLocks noChangeArrowheads="1"/>
            </p:cNvSpPr>
            <p:nvPr/>
          </p:nvSpPr>
          <p:spPr bwMode="auto">
            <a:xfrm>
              <a:off x="5462" y="717"/>
              <a:ext cx="6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Line 41"/>
            <p:cNvSpPr>
              <a:spLocks noChangeShapeType="1"/>
            </p:cNvSpPr>
            <p:nvPr/>
          </p:nvSpPr>
          <p:spPr bwMode="auto">
            <a:xfrm>
              <a:off x="4337" y="826"/>
              <a:ext cx="1125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Rectangle 42"/>
            <p:cNvSpPr>
              <a:spLocks noChangeArrowheads="1"/>
            </p:cNvSpPr>
            <p:nvPr/>
          </p:nvSpPr>
          <p:spPr bwMode="auto">
            <a:xfrm>
              <a:off x="4337" y="826"/>
              <a:ext cx="112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Line 43"/>
            <p:cNvSpPr>
              <a:spLocks noChangeShapeType="1"/>
            </p:cNvSpPr>
            <p:nvPr/>
          </p:nvSpPr>
          <p:spPr bwMode="auto">
            <a:xfrm>
              <a:off x="4337" y="935"/>
              <a:ext cx="1125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Rectangle 44"/>
            <p:cNvSpPr>
              <a:spLocks noChangeArrowheads="1"/>
            </p:cNvSpPr>
            <p:nvPr/>
          </p:nvSpPr>
          <p:spPr bwMode="auto">
            <a:xfrm>
              <a:off x="4337" y="935"/>
              <a:ext cx="112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Line 45"/>
            <p:cNvSpPr>
              <a:spLocks noChangeShapeType="1"/>
            </p:cNvSpPr>
            <p:nvPr/>
          </p:nvSpPr>
          <p:spPr bwMode="auto">
            <a:xfrm>
              <a:off x="4337" y="1044"/>
              <a:ext cx="11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Rectangle 46"/>
            <p:cNvSpPr>
              <a:spLocks noChangeArrowheads="1"/>
            </p:cNvSpPr>
            <p:nvPr/>
          </p:nvSpPr>
          <p:spPr bwMode="auto">
            <a:xfrm>
              <a:off x="4337" y="1044"/>
              <a:ext cx="1131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Line 47"/>
            <p:cNvSpPr>
              <a:spLocks noChangeShapeType="1"/>
            </p:cNvSpPr>
            <p:nvPr/>
          </p:nvSpPr>
          <p:spPr bwMode="auto">
            <a:xfrm>
              <a:off x="4337" y="1372"/>
              <a:ext cx="1125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Rectangle 48"/>
            <p:cNvSpPr>
              <a:spLocks noChangeArrowheads="1"/>
            </p:cNvSpPr>
            <p:nvPr/>
          </p:nvSpPr>
          <p:spPr bwMode="auto">
            <a:xfrm>
              <a:off x="4337" y="1372"/>
              <a:ext cx="112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Line 49"/>
            <p:cNvSpPr>
              <a:spLocks noChangeShapeType="1"/>
            </p:cNvSpPr>
            <p:nvPr/>
          </p:nvSpPr>
          <p:spPr bwMode="auto">
            <a:xfrm>
              <a:off x="4337" y="1481"/>
              <a:ext cx="1125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" name="Rectangle 50"/>
            <p:cNvSpPr>
              <a:spLocks noChangeArrowheads="1"/>
            </p:cNvSpPr>
            <p:nvPr/>
          </p:nvSpPr>
          <p:spPr bwMode="auto">
            <a:xfrm>
              <a:off x="4337" y="1481"/>
              <a:ext cx="112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" name="Line 51"/>
            <p:cNvSpPr>
              <a:spLocks noChangeShapeType="1"/>
            </p:cNvSpPr>
            <p:nvPr/>
          </p:nvSpPr>
          <p:spPr bwMode="auto">
            <a:xfrm>
              <a:off x="4337" y="1590"/>
              <a:ext cx="1125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" name="Rectangle 52"/>
            <p:cNvSpPr>
              <a:spLocks noChangeArrowheads="1"/>
            </p:cNvSpPr>
            <p:nvPr/>
          </p:nvSpPr>
          <p:spPr bwMode="auto">
            <a:xfrm>
              <a:off x="4337" y="1590"/>
              <a:ext cx="112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" name="Line 53"/>
            <p:cNvSpPr>
              <a:spLocks noChangeShapeType="1"/>
            </p:cNvSpPr>
            <p:nvPr/>
          </p:nvSpPr>
          <p:spPr bwMode="auto">
            <a:xfrm>
              <a:off x="4337" y="1699"/>
              <a:ext cx="1125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5" name="Rectangle 54"/>
            <p:cNvSpPr>
              <a:spLocks noChangeArrowheads="1"/>
            </p:cNvSpPr>
            <p:nvPr/>
          </p:nvSpPr>
          <p:spPr bwMode="auto">
            <a:xfrm>
              <a:off x="4337" y="1699"/>
              <a:ext cx="112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6" name="Line 55"/>
            <p:cNvSpPr>
              <a:spLocks noChangeShapeType="1"/>
            </p:cNvSpPr>
            <p:nvPr/>
          </p:nvSpPr>
          <p:spPr bwMode="auto">
            <a:xfrm>
              <a:off x="4337" y="1808"/>
              <a:ext cx="1125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7" name="Rectangle 56"/>
            <p:cNvSpPr>
              <a:spLocks noChangeArrowheads="1"/>
            </p:cNvSpPr>
            <p:nvPr/>
          </p:nvSpPr>
          <p:spPr bwMode="auto">
            <a:xfrm>
              <a:off x="4337" y="1808"/>
              <a:ext cx="112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8" name="Line 57"/>
            <p:cNvSpPr>
              <a:spLocks noChangeShapeType="1"/>
            </p:cNvSpPr>
            <p:nvPr/>
          </p:nvSpPr>
          <p:spPr bwMode="auto">
            <a:xfrm>
              <a:off x="4337" y="2135"/>
              <a:ext cx="1125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" name="Rectangle 58"/>
            <p:cNvSpPr>
              <a:spLocks noChangeArrowheads="1"/>
            </p:cNvSpPr>
            <p:nvPr/>
          </p:nvSpPr>
          <p:spPr bwMode="auto">
            <a:xfrm>
              <a:off x="4337" y="2135"/>
              <a:ext cx="112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0" name="Line 59"/>
            <p:cNvSpPr>
              <a:spLocks noChangeShapeType="1"/>
            </p:cNvSpPr>
            <p:nvPr/>
          </p:nvSpPr>
          <p:spPr bwMode="auto">
            <a:xfrm>
              <a:off x="4337" y="2462"/>
              <a:ext cx="1125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1" name="Rectangle 60"/>
            <p:cNvSpPr>
              <a:spLocks noChangeArrowheads="1"/>
            </p:cNvSpPr>
            <p:nvPr/>
          </p:nvSpPr>
          <p:spPr bwMode="auto">
            <a:xfrm>
              <a:off x="4337" y="2462"/>
              <a:ext cx="112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2" name="Line 61"/>
            <p:cNvSpPr>
              <a:spLocks noChangeShapeType="1"/>
            </p:cNvSpPr>
            <p:nvPr/>
          </p:nvSpPr>
          <p:spPr bwMode="auto">
            <a:xfrm>
              <a:off x="4337" y="2571"/>
              <a:ext cx="1125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" name="Rectangle 62"/>
            <p:cNvSpPr>
              <a:spLocks noChangeArrowheads="1"/>
            </p:cNvSpPr>
            <p:nvPr/>
          </p:nvSpPr>
          <p:spPr bwMode="auto">
            <a:xfrm>
              <a:off x="4337" y="2571"/>
              <a:ext cx="112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" name="Line 63"/>
            <p:cNvSpPr>
              <a:spLocks noChangeShapeType="1"/>
            </p:cNvSpPr>
            <p:nvPr/>
          </p:nvSpPr>
          <p:spPr bwMode="auto">
            <a:xfrm>
              <a:off x="4337" y="2681"/>
              <a:ext cx="1125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5" name="Rectangle 64"/>
            <p:cNvSpPr>
              <a:spLocks noChangeArrowheads="1"/>
            </p:cNvSpPr>
            <p:nvPr/>
          </p:nvSpPr>
          <p:spPr bwMode="auto">
            <a:xfrm>
              <a:off x="4337" y="2681"/>
              <a:ext cx="112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6" name="Line 65"/>
            <p:cNvSpPr>
              <a:spLocks noChangeShapeType="1"/>
            </p:cNvSpPr>
            <p:nvPr/>
          </p:nvSpPr>
          <p:spPr bwMode="auto">
            <a:xfrm>
              <a:off x="4337" y="3008"/>
              <a:ext cx="1125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7" name="Rectangle 66"/>
            <p:cNvSpPr>
              <a:spLocks noChangeArrowheads="1"/>
            </p:cNvSpPr>
            <p:nvPr/>
          </p:nvSpPr>
          <p:spPr bwMode="auto">
            <a:xfrm>
              <a:off x="4337" y="3008"/>
              <a:ext cx="112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8" name="Line 67"/>
            <p:cNvSpPr>
              <a:spLocks noChangeShapeType="1"/>
            </p:cNvSpPr>
            <p:nvPr/>
          </p:nvSpPr>
          <p:spPr bwMode="auto">
            <a:xfrm>
              <a:off x="4337" y="3117"/>
              <a:ext cx="1125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" name="Rectangle 68"/>
            <p:cNvSpPr>
              <a:spLocks noChangeArrowheads="1"/>
            </p:cNvSpPr>
            <p:nvPr/>
          </p:nvSpPr>
          <p:spPr bwMode="auto">
            <a:xfrm>
              <a:off x="4337" y="3117"/>
              <a:ext cx="112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0" name="Line 69"/>
            <p:cNvSpPr>
              <a:spLocks noChangeShapeType="1"/>
            </p:cNvSpPr>
            <p:nvPr/>
          </p:nvSpPr>
          <p:spPr bwMode="auto">
            <a:xfrm>
              <a:off x="4337" y="3226"/>
              <a:ext cx="1125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1" name="Rectangle 70"/>
            <p:cNvSpPr>
              <a:spLocks noChangeArrowheads="1"/>
            </p:cNvSpPr>
            <p:nvPr/>
          </p:nvSpPr>
          <p:spPr bwMode="auto">
            <a:xfrm>
              <a:off x="4337" y="3226"/>
              <a:ext cx="112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2" name="Line 71"/>
            <p:cNvSpPr>
              <a:spLocks noChangeShapeType="1"/>
            </p:cNvSpPr>
            <p:nvPr/>
          </p:nvSpPr>
          <p:spPr bwMode="auto">
            <a:xfrm>
              <a:off x="4337" y="3553"/>
              <a:ext cx="1125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" name="Rectangle 72"/>
            <p:cNvSpPr>
              <a:spLocks noChangeArrowheads="1"/>
            </p:cNvSpPr>
            <p:nvPr/>
          </p:nvSpPr>
          <p:spPr bwMode="auto">
            <a:xfrm>
              <a:off x="4337" y="3553"/>
              <a:ext cx="112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" name="Line 73"/>
            <p:cNvSpPr>
              <a:spLocks noChangeShapeType="1"/>
            </p:cNvSpPr>
            <p:nvPr/>
          </p:nvSpPr>
          <p:spPr bwMode="auto">
            <a:xfrm>
              <a:off x="4337" y="3662"/>
              <a:ext cx="1125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5" name="Rectangle 74"/>
            <p:cNvSpPr>
              <a:spLocks noChangeArrowheads="1"/>
            </p:cNvSpPr>
            <p:nvPr/>
          </p:nvSpPr>
          <p:spPr bwMode="auto">
            <a:xfrm>
              <a:off x="4337" y="3662"/>
              <a:ext cx="112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6" name="Line 75"/>
            <p:cNvSpPr>
              <a:spLocks noChangeShapeType="1"/>
            </p:cNvSpPr>
            <p:nvPr/>
          </p:nvSpPr>
          <p:spPr bwMode="auto">
            <a:xfrm>
              <a:off x="4337" y="3771"/>
              <a:ext cx="1125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7" name="Rectangle 76"/>
            <p:cNvSpPr>
              <a:spLocks noChangeArrowheads="1"/>
            </p:cNvSpPr>
            <p:nvPr/>
          </p:nvSpPr>
          <p:spPr bwMode="auto">
            <a:xfrm>
              <a:off x="4337" y="3771"/>
              <a:ext cx="112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8" name="Line 77"/>
            <p:cNvSpPr>
              <a:spLocks noChangeShapeType="1"/>
            </p:cNvSpPr>
            <p:nvPr/>
          </p:nvSpPr>
          <p:spPr bwMode="auto">
            <a:xfrm>
              <a:off x="4331" y="717"/>
              <a:ext cx="0" cy="31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9" name="Rectangle 78"/>
            <p:cNvSpPr>
              <a:spLocks noChangeArrowheads="1"/>
            </p:cNvSpPr>
            <p:nvPr/>
          </p:nvSpPr>
          <p:spPr bwMode="auto">
            <a:xfrm>
              <a:off x="4331" y="717"/>
              <a:ext cx="6" cy="316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0" name="Line 79"/>
            <p:cNvSpPr>
              <a:spLocks noChangeShapeType="1"/>
            </p:cNvSpPr>
            <p:nvPr/>
          </p:nvSpPr>
          <p:spPr bwMode="auto">
            <a:xfrm>
              <a:off x="4337" y="3880"/>
              <a:ext cx="11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1" name="Rectangle 80"/>
            <p:cNvSpPr>
              <a:spLocks noChangeArrowheads="1"/>
            </p:cNvSpPr>
            <p:nvPr/>
          </p:nvSpPr>
          <p:spPr bwMode="auto">
            <a:xfrm>
              <a:off x="4337" y="3880"/>
              <a:ext cx="1131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2" name="Line 81"/>
            <p:cNvSpPr>
              <a:spLocks noChangeShapeType="1"/>
            </p:cNvSpPr>
            <p:nvPr/>
          </p:nvSpPr>
          <p:spPr bwMode="auto">
            <a:xfrm>
              <a:off x="5462" y="722"/>
              <a:ext cx="0" cy="31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" name="Rectangle 82"/>
            <p:cNvSpPr>
              <a:spLocks noChangeArrowheads="1"/>
            </p:cNvSpPr>
            <p:nvPr/>
          </p:nvSpPr>
          <p:spPr bwMode="auto">
            <a:xfrm>
              <a:off x="5462" y="722"/>
              <a:ext cx="6" cy="316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" name="Line 83"/>
            <p:cNvSpPr>
              <a:spLocks noChangeShapeType="1"/>
            </p:cNvSpPr>
            <p:nvPr/>
          </p:nvSpPr>
          <p:spPr bwMode="auto">
            <a:xfrm>
              <a:off x="4331" y="388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" name="Rectangle 84"/>
            <p:cNvSpPr>
              <a:spLocks noChangeArrowheads="1"/>
            </p:cNvSpPr>
            <p:nvPr/>
          </p:nvSpPr>
          <p:spPr bwMode="auto">
            <a:xfrm>
              <a:off x="4331" y="3886"/>
              <a:ext cx="6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" name="Line 85"/>
            <p:cNvSpPr>
              <a:spLocks noChangeShapeType="1"/>
            </p:cNvSpPr>
            <p:nvPr/>
          </p:nvSpPr>
          <p:spPr bwMode="auto">
            <a:xfrm>
              <a:off x="5462" y="388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" name="Rectangle 86"/>
            <p:cNvSpPr>
              <a:spLocks noChangeArrowheads="1"/>
            </p:cNvSpPr>
            <p:nvPr/>
          </p:nvSpPr>
          <p:spPr bwMode="auto">
            <a:xfrm>
              <a:off x="5462" y="3886"/>
              <a:ext cx="6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8" name="Line 87"/>
            <p:cNvSpPr>
              <a:spLocks noChangeShapeType="1"/>
            </p:cNvSpPr>
            <p:nvPr/>
          </p:nvSpPr>
          <p:spPr bwMode="auto">
            <a:xfrm>
              <a:off x="5468" y="71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9" name="Rectangle 88"/>
            <p:cNvSpPr>
              <a:spLocks noChangeArrowheads="1"/>
            </p:cNvSpPr>
            <p:nvPr/>
          </p:nvSpPr>
          <p:spPr bwMode="auto">
            <a:xfrm>
              <a:off x="5468" y="717"/>
              <a:ext cx="6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" name="Line 89"/>
            <p:cNvSpPr>
              <a:spLocks noChangeShapeType="1"/>
            </p:cNvSpPr>
            <p:nvPr/>
          </p:nvSpPr>
          <p:spPr bwMode="auto">
            <a:xfrm>
              <a:off x="5468" y="82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" name="Rectangle 90"/>
            <p:cNvSpPr>
              <a:spLocks noChangeArrowheads="1"/>
            </p:cNvSpPr>
            <p:nvPr/>
          </p:nvSpPr>
          <p:spPr bwMode="auto">
            <a:xfrm>
              <a:off x="5468" y="826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2" name="Line 91"/>
            <p:cNvSpPr>
              <a:spLocks noChangeShapeType="1"/>
            </p:cNvSpPr>
            <p:nvPr/>
          </p:nvSpPr>
          <p:spPr bwMode="auto">
            <a:xfrm>
              <a:off x="5468" y="935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3" name="Rectangle 92"/>
            <p:cNvSpPr>
              <a:spLocks noChangeArrowheads="1"/>
            </p:cNvSpPr>
            <p:nvPr/>
          </p:nvSpPr>
          <p:spPr bwMode="auto">
            <a:xfrm>
              <a:off x="5468" y="935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" name="Line 93"/>
            <p:cNvSpPr>
              <a:spLocks noChangeShapeType="1"/>
            </p:cNvSpPr>
            <p:nvPr/>
          </p:nvSpPr>
          <p:spPr bwMode="auto">
            <a:xfrm>
              <a:off x="5468" y="104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" name="Rectangle 94"/>
            <p:cNvSpPr>
              <a:spLocks noChangeArrowheads="1"/>
            </p:cNvSpPr>
            <p:nvPr/>
          </p:nvSpPr>
          <p:spPr bwMode="auto">
            <a:xfrm>
              <a:off x="5468" y="1044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" name="Line 95"/>
            <p:cNvSpPr>
              <a:spLocks noChangeShapeType="1"/>
            </p:cNvSpPr>
            <p:nvPr/>
          </p:nvSpPr>
          <p:spPr bwMode="auto">
            <a:xfrm>
              <a:off x="5468" y="1153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" name="Rectangle 96"/>
            <p:cNvSpPr>
              <a:spLocks noChangeArrowheads="1"/>
            </p:cNvSpPr>
            <p:nvPr/>
          </p:nvSpPr>
          <p:spPr bwMode="auto">
            <a:xfrm>
              <a:off x="5468" y="1153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8" name="Line 97"/>
            <p:cNvSpPr>
              <a:spLocks noChangeShapeType="1"/>
            </p:cNvSpPr>
            <p:nvPr/>
          </p:nvSpPr>
          <p:spPr bwMode="auto">
            <a:xfrm>
              <a:off x="5468" y="126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9" name="Rectangle 98"/>
            <p:cNvSpPr>
              <a:spLocks noChangeArrowheads="1"/>
            </p:cNvSpPr>
            <p:nvPr/>
          </p:nvSpPr>
          <p:spPr bwMode="auto">
            <a:xfrm>
              <a:off x="5468" y="1262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0" name="Line 99"/>
            <p:cNvSpPr>
              <a:spLocks noChangeShapeType="1"/>
            </p:cNvSpPr>
            <p:nvPr/>
          </p:nvSpPr>
          <p:spPr bwMode="auto">
            <a:xfrm>
              <a:off x="5468" y="137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1" name="Rectangle 100"/>
            <p:cNvSpPr>
              <a:spLocks noChangeArrowheads="1"/>
            </p:cNvSpPr>
            <p:nvPr/>
          </p:nvSpPr>
          <p:spPr bwMode="auto">
            <a:xfrm>
              <a:off x="5468" y="1372"/>
              <a:ext cx="6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2" name="Line 101"/>
            <p:cNvSpPr>
              <a:spLocks noChangeShapeType="1"/>
            </p:cNvSpPr>
            <p:nvPr/>
          </p:nvSpPr>
          <p:spPr bwMode="auto">
            <a:xfrm>
              <a:off x="5468" y="148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3" name="Rectangle 102"/>
            <p:cNvSpPr>
              <a:spLocks noChangeArrowheads="1"/>
            </p:cNvSpPr>
            <p:nvPr/>
          </p:nvSpPr>
          <p:spPr bwMode="auto">
            <a:xfrm>
              <a:off x="5468" y="1481"/>
              <a:ext cx="6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" name="Line 103"/>
            <p:cNvSpPr>
              <a:spLocks noChangeShapeType="1"/>
            </p:cNvSpPr>
            <p:nvPr/>
          </p:nvSpPr>
          <p:spPr bwMode="auto">
            <a:xfrm>
              <a:off x="5468" y="159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" name="Rectangle 104"/>
            <p:cNvSpPr>
              <a:spLocks noChangeArrowheads="1"/>
            </p:cNvSpPr>
            <p:nvPr/>
          </p:nvSpPr>
          <p:spPr bwMode="auto">
            <a:xfrm>
              <a:off x="5468" y="1590"/>
              <a:ext cx="6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" name="Line 105"/>
            <p:cNvSpPr>
              <a:spLocks noChangeShapeType="1"/>
            </p:cNvSpPr>
            <p:nvPr/>
          </p:nvSpPr>
          <p:spPr bwMode="auto">
            <a:xfrm>
              <a:off x="5468" y="169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" name="Rectangle 106"/>
            <p:cNvSpPr>
              <a:spLocks noChangeArrowheads="1"/>
            </p:cNvSpPr>
            <p:nvPr/>
          </p:nvSpPr>
          <p:spPr bwMode="auto">
            <a:xfrm>
              <a:off x="5468" y="1699"/>
              <a:ext cx="6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" name="Line 107"/>
            <p:cNvSpPr>
              <a:spLocks noChangeShapeType="1"/>
            </p:cNvSpPr>
            <p:nvPr/>
          </p:nvSpPr>
          <p:spPr bwMode="auto">
            <a:xfrm>
              <a:off x="5468" y="180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9" name="Rectangle 108"/>
            <p:cNvSpPr>
              <a:spLocks noChangeArrowheads="1"/>
            </p:cNvSpPr>
            <p:nvPr/>
          </p:nvSpPr>
          <p:spPr bwMode="auto">
            <a:xfrm>
              <a:off x="5468" y="1808"/>
              <a:ext cx="6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0" name="Line 109"/>
            <p:cNvSpPr>
              <a:spLocks noChangeShapeType="1"/>
            </p:cNvSpPr>
            <p:nvPr/>
          </p:nvSpPr>
          <p:spPr bwMode="auto">
            <a:xfrm>
              <a:off x="5468" y="191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1" name="Rectangle 110"/>
            <p:cNvSpPr>
              <a:spLocks noChangeArrowheads="1"/>
            </p:cNvSpPr>
            <p:nvPr/>
          </p:nvSpPr>
          <p:spPr bwMode="auto">
            <a:xfrm>
              <a:off x="5468" y="1917"/>
              <a:ext cx="6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2" name="Line 111"/>
            <p:cNvSpPr>
              <a:spLocks noChangeShapeType="1"/>
            </p:cNvSpPr>
            <p:nvPr/>
          </p:nvSpPr>
          <p:spPr bwMode="auto">
            <a:xfrm>
              <a:off x="5468" y="202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3" name="Rectangle 112"/>
            <p:cNvSpPr>
              <a:spLocks noChangeArrowheads="1"/>
            </p:cNvSpPr>
            <p:nvPr/>
          </p:nvSpPr>
          <p:spPr bwMode="auto">
            <a:xfrm>
              <a:off x="5468" y="2026"/>
              <a:ext cx="6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" name="Line 113"/>
            <p:cNvSpPr>
              <a:spLocks noChangeShapeType="1"/>
            </p:cNvSpPr>
            <p:nvPr/>
          </p:nvSpPr>
          <p:spPr bwMode="auto">
            <a:xfrm>
              <a:off x="5468" y="2135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" name="Rectangle 114"/>
            <p:cNvSpPr>
              <a:spLocks noChangeArrowheads="1"/>
            </p:cNvSpPr>
            <p:nvPr/>
          </p:nvSpPr>
          <p:spPr bwMode="auto">
            <a:xfrm>
              <a:off x="5468" y="2135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" name="Line 115"/>
            <p:cNvSpPr>
              <a:spLocks noChangeShapeType="1"/>
            </p:cNvSpPr>
            <p:nvPr/>
          </p:nvSpPr>
          <p:spPr bwMode="auto">
            <a:xfrm>
              <a:off x="5468" y="224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" name="Rectangle 116"/>
            <p:cNvSpPr>
              <a:spLocks noChangeArrowheads="1"/>
            </p:cNvSpPr>
            <p:nvPr/>
          </p:nvSpPr>
          <p:spPr bwMode="auto">
            <a:xfrm>
              <a:off x="5468" y="2244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" name="Line 117"/>
            <p:cNvSpPr>
              <a:spLocks noChangeShapeType="1"/>
            </p:cNvSpPr>
            <p:nvPr/>
          </p:nvSpPr>
          <p:spPr bwMode="auto">
            <a:xfrm>
              <a:off x="5468" y="2353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" name="Rectangle 118"/>
            <p:cNvSpPr>
              <a:spLocks noChangeArrowheads="1"/>
            </p:cNvSpPr>
            <p:nvPr/>
          </p:nvSpPr>
          <p:spPr bwMode="auto">
            <a:xfrm>
              <a:off x="5468" y="2353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" name="Line 119"/>
            <p:cNvSpPr>
              <a:spLocks noChangeShapeType="1"/>
            </p:cNvSpPr>
            <p:nvPr/>
          </p:nvSpPr>
          <p:spPr bwMode="auto">
            <a:xfrm>
              <a:off x="5468" y="246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" name="Rectangle 120"/>
            <p:cNvSpPr>
              <a:spLocks noChangeArrowheads="1"/>
            </p:cNvSpPr>
            <p:nvPr/>
          </p:nvSpPr>
          <p:spPr bwMode="auto">
            <a:xfrm>
              <a:off x="5468" y="2462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2" name="Line 121"/>
            <p:cNvSpPr>
              <a:spLocks noChangeShapeType="1"/>
            </p:cNvSpPr>
            <p:nvPr/>
          </p:nvSpPr>
          <p:spPr bwMode="auto">
            <a:xfrm>
              <a:off x="5468" y="257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3" name="Rectangle 122"/>
            <p:cNvSpPr>
              <a:spLocks noChangeArrowheads="1"/>
            </p:cNvSpPr>
            <p:nvPr/>
          </p:nvSpPr>
          <p:spPr bwMode="auto">
            <a:xfrm>
              <a:off x="5468" y="2571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" name="Line 123"/>
            <p:cNvSpPr>
              <a:spLocks noChangeShapeType="1"/>
            </p:cNvSpPr>
            <p:nvPr/>
          </p:nvSpPr>
          <p:spPr bwMode="auto">
            <a:xfrm>
              <a:off x="5468" y="268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" name="Rectangle 124"/>
            <p:cNvSpPr>
              <a:spLocks noChangeArrowheads="1"/>
            </p:cNvSpPr>
            <p:nvPr/>
          </p:nvSpPr>
          <p:spPr bwMode="auto">
            <a:xfrm>
              <a:off x="5468" y="2681"/>
              <a:ext cx="6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6" name="Line 125"/>
            <p:cNvSpPr>
              <a:spLocks noChangeShapeType="1"/>
            </p:cNvSpPr>
            <p:nvPr/>
          </p:nvSpPr>
          <p:spPr bwMode="auto">
            <a:xfrm>
              <a:off x="5468" y="279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7" name="Rectangle 126"/>
            <p:cNvSpPr>
              <a:spLocks noChangeArrowheads="1"/>
            </p:cNvSpPr>
            <p:nvPr/>
          </p:nvSpPr>
          <p:spPr bwMode="auto">
            <a:xfrm>
              <a:off x="5468" y="2790"/>
              <a:ext cx="6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8" name="Line 127"/>
            <p:cNvSpPr>
              <a:spLocks noChangeShapeType="1"/>
            </p:cNvSpPr>
            <p:nvPr/>
          </p:nvSpPr>
          <p:spPr bwMode="auto">
            <a:xfrm>
              <a:off x="5468" y="289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9" name="Rectangle 128"/>
            <p:cNvSpPr>
              <a:spLocks noChangeArrowheads="1"/>
            </p:cNvSpPr>
            <p:nvPr/>
          </p:nvSpPr>
          <p:spPr bwMode="auto">
            <a:xfrm>
              <a:off x="5468" y="2899"/>
              <a:ext cx="6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0" name="Line 129"/>
            <p:cNvSpPr>
              <a:spLocks noChangeShapeType="1"/>
            </p:cNvSpPr>
            <p:nvPr/>
          </p:nvSpPr>
          <p:spPr bwMode="auto">
            <a:xfrm>
              <a:off x="5468" y="300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1" name="Rectangle 130"/>
            <p:cNvSpPr>
              <a:spLocks noChangeArrowheads="1"/>
            </p:cNvSpPr>
            <p:nvPr/>
          </p:nvSpPr>
          <p:spPr bwMode="auto">
            <a:xfrm>
              <a:off x="5468" y="3008"/>
              <a:ext cx="6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2" name="Line 131"/>
            <p:cNvSpPr>
              <a:spLocks noChangeShapeType="1"/>
            </p:cNvSpPr>
            <p:nvPr/>
          </p:nvSpPr>
          <p:spPr bwMode="auto">
            <a:xfrm>
              <a:off x="5468" y="311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3" name="Rectangle 132"/>
            <p:cNvSpPr>
              <a:spLocks noChangeArrowheads="1"/>
            </p:cNvSpPr>
            <p:nvPr/>
          </p:nvSpPr>
          <p:spPr bwMode="auto">
            <a:xfrm>
              <a:off x="5468" y="3117"/>
              <a:ext cx="6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" name="Line 133"/>
            <p:cNvSpPr>
              <a:spLocks noChangeShapeType="1"/>
            </p:cNvSpPr>
            <p:nvPr/>
          </p:nvSpPr>
          <p:spPr bwMode="auto">
            <a:xfrm>
              <a:off x="5468" y="322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" name="Rectangle 134"/>
            <p:cNvSpPr>
              <a:spLocks noChangeArrowheads="1"/>
            </p:cNvSpPr>
            <p:nvPr/>
          </p:nvSpPr>
          <p:spPr bwMode="auto">
            <a:xfrm>
              <a:off x="5468" y="3226"/>
              <a:ext cx="6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" name="Line 135"/>
            <p:cNvSpPr>
              <a:spLocks noChangeShapeType="1"/>
            </p:cNvSpPr>
            <p:nvPr/>
          </p:nvSpPr>
          <p:spPr bwMode="auto">
            <a:xfrm>
              <a:off x="5468" y="3335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" name="Rectangle 136"/>
            <p:cNvSpPr>
              <a:spLocks noChangeArrowheads="1"/>
            </p:cNvSpPr>
            <p:nvPr/>
          </p:nvSpPr>
          <p:spPr bwMode="auto">
            <a:xfrm>
              <a:off x="5468" y="3335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8" name="Line 137"/>
            <p:cNvSpPr>
              <a:spLocks noChangeShapeType="1"/>
            </p:cNvSpPr>
            <p:nvPr/>
          </p:nvSpPr>
          <p:spPr bwMode="auto">
            <a:xfrm>
              <a:off x="5468" y="344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9" name="Rectangle 138"/>
            <p:cNvSpPr>
              <a:spLocks noChangeArrowheads="1"/>
            </p:cNvSpPr>
            <p:nvPr/>
          </p:nvSpPr>
          <p:spPr bwMode="auto">
            <a:xfrm>
              <a:off x="5468" y="3444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0" name="Line 139"/>
            <p:cNvSpPr>
              <a:spLocks noChangeShapeType="1"/>
            </p:cNvSpPr>
            <p:nvPr/>
          </p:nvSpPr>
          <p:spPr bwMode="auto">
            <a:xfrm>
              <a:off x="5468" y="3553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1" name="Rectangle 140"/>
            <p:cNvSpPr>
              <a:spLocks noChangeArrowheads="1"/>
            </p:cNvSpPr>
            <p:nvPr/>
          </p:nvSpPr>
          <p:spPr bwMode="auto">
            <a:xfrm>
              <a:off x="5468" y="3553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2" name="Line 141"/>
            <p:cNvSpPr>
              <a:spLocks noChangeShapeType="1"/>
            </p:cNvSpPr>
            <p:nvPr/>
          </p:nvSpPr>
          <p:spPr bwMode="auto">
            <a:xfrm>
              <a:off x="5468" y="366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" name="Rectangle 142"/>
            <p:cNvSpPr>
              <a:spLocks noChangeArrowheads="1"/>
            </p:cNvSpPr>
            <p:nvPr/>
          </p:nvSpPr>
          <p:spPr bwMode="auto">
            <a:xfrm>
              <a:off x="5468" y="3662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4" name="Line 143"/>
            <p:cNvSpPr>
              <a:spLocks noChangeShapeType="1"/>
            </p:cNvSpPr>
            <p:nvPr/>
          </p:nvSpPr>
          <p:spPr bwMode="auto">
            <a:xfrm>
              <a:off x="5468" y="377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" name="Rectangle 144"/>
            <p:cNvSpPr>
              <a:spLocks noChangeArrowheads="1"/>
            </p:cNvSpPr>
            <p:nvPr/>
          </p:nvSpPr>
          <p:spPr bwMode="auto">
            <a:xfrm>
              <a:off x="5468" y="3771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6" name="Line 145"/>
            <p:cNvSpPr>
              <a:spLocks noChangeShapeType="1"/>
            </p:cNvSpPr>
            <p:nvPr/>
          </p:nvSpPr>
          <p:spPr bwMode="auto">
            <a:xfrm>
              <a:off x="5468" y="388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7" name="Rectangle 146"/>
            <p:cNvSpPr>
              <a:spLocks noChangeArrowheads="1"/>
            </p:cNvSpPr>
            <p:nvPr/>
          </p:nvSpPr>
          <p:spPr bwMode="auto">
            <a:xfrm>
              <a:off x="5468" y="3880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48" name="Pfeil nach rechts 5"/>
          <p:cNvSpPr/>
          <p:nvPr/>
        </p:nvSpPr>
        <p:spPr>
          <a:xfrm>
            <a:off x="5004048" y="3167592"/>
            <a:ext cx="2592288" cy="97210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9" name="Ellipse 9"/>
          <p:cNvSpPr/>
          <p:nvPr/>
        </p:nvSpPr>
        <p:spPr>
          <a:xfrm>
            <a:off x="549399" y="5049180"/>
            <a:ext cx="1152161" cy="58994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0" name="Ellipse 10"/>
          <p:cNvSpPr/>
          <p:nvPr/>
        </p:nvSpPr>
        <p:spPr>
          <a:xfrm>
            <a:off x="7848364" y="5049180"/>
            <a:ext cx="1152161" cy="58994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424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" grpId="0" animBg="1"/>
      <p:bldP spid="648" grpId="1" animBg="1"/>
      <p:bldP spid="649" grpId="0" animBg="1"/>
      <p:bldP spid="649" grpId="1" animBg="1"/>
      <p:bldP spid="650" grpId="0" animBg="1"/>
      <p:bldP spid="65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60000" y="522000"/>
            <a:ext cx="8424862" cy="486000"/>
          </a:xfrm>
        </p:spPr>
        <p:txBody>
          <a:bodyPr/>
          <a:lstStyle/>
          <a:p>
            <a:r>
              <a:rPr lang="uk-UA" dirty="0" smtClean="0"/>
              <a:t>Приклад лісопилки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uk-UA" dirty="0" smtClean="0">
                <a:sym typeface="Wingdings" panose="05000000000000000000" pitchFamily="2" charset="2"/>
              </a:rPr>
              <a:t>проміжні результати</a:t>
            </a:r>
            <a:endParaRPr lang="de-DE" dirty="0" smtClean="0">
              <a:sym typeface="Wingdings" panose="05000000000000000000" pitchFamily="2" charset="2"/>
            </a:endParaRPr>
          </a:p>
        </p:txBody>
      </p:sp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4270351"/>
              </p:ext>
            </p:extLst>
          </p:nvPr>
        </p:nvGraphicFramePr>
        <p:xfrm>
          <a:off x="267890" y="1268760"/>
          <a:ext cx="8608219" cy="4729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392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60000" y="522000"/>
            <a:ext cx="8424862" cy="486000"/>
          </a:xfrm>
        </p:spPr>
        <p:txBody>
          <a:bodyPr/>
          <a:lstStyle/>
          <a:p>
            <a:r>
              <a:rPr lang="uk-UA" dirty="0" smtClean="0"/>
              <a:t>Приклад приватні домогосподарства</a:t>
            </a:r>
            <a:endParaRPr lang="de-DE" dirty="0"/>
          </a:p>
        </p:txBody>
      </p:sp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510989"/>
              </p:ext>
            </p:extLst>
          </p:nvPr>
        </p:nvGraphicFramePr>
        <p:xfrm>
          <a:off x="71500" y="1260037"/>
          <a:ext cx="5040560" cy="5120640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684076">
                  <a:extLst>
                    <a:ext uri="{9D8B030D-6E8A-4147-A177-3AD203B41FA5}">
                      <a16:colId xmlns:a16="http://schemas.microsoft.com/office/drawing/2014/main" xmlns="" val="1198098675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983801952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xmlns="" val="3073627507"/>
                    </a:ext>
                  </a:extLst>
                </a:gridCol>
              </a:tblGrid>
              <a:tr h="4952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6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34" marR="33934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noProof="0" dirty="0" err="1" smtClean="0">
                          <a:solidFill>
                            <a:schemeClr val="tx1"/>
                          </a:solidFill>
                          <a:effectLst/>
                        </a:rPr>
                        <a:t>Використання</a:t>
                      </a:r>
                      <a:r>
                        <a:rPr lang="ru-RU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noProof="0" dirty="0" err="1" smtClean="0">
                          <a:solidFill>
                            <a:schemeClr val="tx1"/>
                          </a:solidFill>
                          <a:effectLst/>
                        </a:rPr>
                        <a:t>деревної</a:t>
                      </a:r>
                      <a:r>
                        <a:rPr lang="ru-RU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noProof="0" dirty="0" err="1" smtClean="0">
                          <a:solidFill>
                            <a:schemeClr val="tx1"/>
                          </a:solidFill>
                          <a:effectLst/>
                        </a:rPr>
                        <a:t>біомаси</a:t>
                      </a:r>
                      <a:r>
                        <a:rPr lang="ru-RU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 в </a:t>
                      </a:r>
                      <a:r>
                        <a:rPr lang="ru-RU" sz="1600" noProof="0" dirty="0" err="1" smtClean="0">
                          <a:solidFill>
                            <a:schemeClr val="tx1"/>
                          </a:solidFill>
                          <a:effectLst/>
                        </a:rPr>
                        <a:t>приватних</a:t>
                      </a:r>
                      <a:r>
                        <a:rPr lang="ru-RU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noProof="0" dirty="0" err="1" smtClean="0">
                          <a:solidFill>
                            <a:schemeClr val="tx1"/>
                          </a:solidFill>
                          <a:effectLst/>
                        </a:rPr>
                        <a:t>домогосподарствах</a:t>
                      </a:r>
                      <a:r>
                        <a:rPr lang="de-DE" sz="1600" baseline="0" noProof="0" dirty="0" smtClean="0">
                          <a:solidFill>
                            <a:schemeClr val="tx1"/>
                          </a:solidFill>
                          <a:effectLst/>
                        </a:rPr>
                        <a:t>(B</a:t>
                      </a:r>
                      <a:r>
                        <a:rPr lang="de-DE" sz="1600" baseline="-25000" noProof="0" dirty="0" smtClean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r>
                        <a:rPr lang="de-DE" sz="1600" baseline="0" noProof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de-DE" sz="16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34" marR="33934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Джерело даних</a:t>
                      </a:r>
                      <a:endParaRPr lang="de-DE" sz="16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34" marR="3393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5168464"/>
                  </a:ext>
                </a:extLst>
              </a:tr>
              <a:tr h="4550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Jahr</a:t>
                      </a:r>
                      <a:endParaRPr lang="de-DE" sz="16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34" marR="33934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noProof="0" dirty="0" smtClean="0">
                          <a:solidFill>
                            <a:schemeClr val="tx1"/>
                          </a:solidFill>
                          <a:effectLst/>
                        </a:rPr>
                        <a:t>[Mio. m³]</a:t>
                      </a:r>
                      <a:endParaRPr lang="de-DE" sz="1600" b="1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33934" marR="33934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noProof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600" b="1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33934" marR="33934" marT="0" marB="0"/>
                </a:tc>
                <a:extLst>
                  <a:ext uri="{0D108BD9-81ED-4DB2-BD59-A6C34878D82A}">
                    <a16:rowId xmlns:a16="http://schemas.microsoft.com/office/drawing/2014/main" xmlns="" val="2704397466"/>
                  </a:ext>
                </a:extLst>
              </a:tr>
              <a:tr h="4550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1994</a:t>
                      </a:r>
                      <a:endParaRPr lang="de-DE" sz="16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34" marR="33934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10.200</a:t>
                      </a:r>
                      <a:endParaRPr lang="de-DE" sz="16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34" marR="33934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DIW (1994)</a:t>
                      </a:r>
                      <a:endParaRPr lang="de-DE" sz="16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34" marR="33934" marT="0" marB="0" anchor="ctr"/>
                </a:tc>
                <a:extLst>
                  <a:ext uri="{0D108BD9-81ED-4DB2-BD59-A6C34878D82A}">
                    <a16:rowId xmlns:a16="http://schemas.microsoft.com/office/drawing/2014/main" xmlns="" val="2577678814"/>
                  </a:ext>
                </a:extLst>
              </a:tr>
              <a:tr h="4550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2000</a:t>
                      </a:r>
                      <a:endParaRPr lang="de-DE" sz="16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34" marR="33934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11.287</a:t>
                      </a:r>
                      <a:endParaRPr lang="de-DE" sz="16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34" marR="33934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Mantau (2004)</a:t>
                      </a:r>
                      <a:endParaRPr lang="de-DE" sz="16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34" marR="33934" marT="0" marB="0" anchor="ctr"/>
                </a:tc>
                <a:extLst>
                  <a:ext uri="{0D108BD9-81ED-4DB2-BD59-A6C34878D82A}">
                    <a16:rowId xmlns:a16="http://schemas.microsoft.com/office/drawing/2014/main" xmlns="" val="1171612705"/>
                  </a:ext>
                </a:extLst>
              </a:tr>
              <a:tr h="4550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2002</a:t>
                      </a:r>
                      <a:endParaRPr lang="de-DE" sz="16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34" marR="33934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12.501</a:t>
                      </a:r>
                      <a:endParaRPr lang="de-DE" sz="16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34" marR="33934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Mantau (2004)</a:t>
                      </a:r>
                      <a:endParaRPr lang="de-DE" sz="16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34" marR="33934" marT="0" marB="0" anchor="ctr"/>
                </a:tc>
                <a:extLst>
                  <a:ext uri="{0D108BD9-81ED-4DB2-BD59-A6C34878D82A}">
                    <a16:rowId xmlns:a16="http://schemas.microsoft.com/office/drawing/2014/main" xmlns="" val="1770940590"/>
                  </a:ext>
                </a:extLst>
              </a:tr>
              <a:tr h="4550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2005</a:t>
                      </a:r>
                      <a:endParaRPr lang="de-DE" sz="16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34" marR="33934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20.703</a:t>
                      </a:r>
                      <a:endParaRPr lang="de-DE" sz="16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34" marR="33934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noProof="0" dirty="0" err="1" smtClean="0">
                          <a:solidFill>
                            <a:schemeClr val="tx1"/>
                          </a:solidFill>
                          <a:effectLst/>
                        </a:rPr>
                        <a:t>Mantau</a:t>
                      </a:r>
                      <a:r>
                        <a:rPr lang="de-DE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та</a:t>
                      </a:r>
                      <a:r>
                        <a:rPr lang="de-DE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 Sörgel (2006)</a:t>
                      </a:r>
                      <a:endParaRPr lang="de-DE" sz="16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34" marR="33934" marT="0" marB="0" anchor="ctr"/>
                </a:tc>
                <a:extLst>
                  <a:ext uri="{0D108BD9-81ED-4DB2-BD59-A6C34878D82A}">
                    <a16:rowId xmlns:a16="http://schemas.microsoft.com/office/drawing/2014/main" xmlns="" val="3166845828"/>
                  </a:ext>
                </a:extLst>
              </a:tr>
              <a:tr h="4550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2007</a:t>
                      </a:r>
                      <a:endParaRPr lang="de-DE" sz="16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34" marR="33934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24.889</a:t>
                      </a:r>
                      <a:endParaRPr lang="de-DE" sz="16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34" marR="33934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Hick </a:t>
                      </a:r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та</a:t>
                      </a:r>
                      <a:r>
                        <a:rPr lang="de-DE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 Mantau (2008)</a:t>
                      </a:r>
                      <a:endParaRPr lang="de-DE" sz="16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34" marR="33934" marT="0" marB="0" anchor="ctr"/>
                </a:tc>
                <a:extLst>
                  <a:ext uri="{0D108BD9-81ED-4DB2-BD59-A6C34878D82A}">
                    <a16:rowId xmlns:a16="http://schemas.microsoft.com/office/drawing/2014/main" xmlns="" val="3805395294"/>
                  </a:ext>
                </a:extLst>
              </a:tr>
              <a:tr h="4550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2010</a:t>
                      </a:r>
                      <a:endParaRPr lang="de-DE" sz="16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34" marR="33934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32.077</a:t>
                      </a:r>
                      <a:endParaRPr lang="de-DE" sz="16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34" marR="33934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Mantau (2012)</a:t>
                      </a:r>
                      <a:endParaRPr lang="de-DE" sz="16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34" marR="33934" marT="0" marB="0" anchor="ctr"/>
                </a:tc>
                <a:extLst>
                  <a:ext uri="{0D108BD9-81ED-4DB2-BD59-A6C34878D82A}">
                    <a16:rowId xmlns:a16="http://schemas.microsoft.com/office/drawing/2014/main" xmlns="" val="1034712010"/>
                  </a:ext>
                </a:extLst>
              </a:tr>
              <a:tr h="4550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2014</a:t>
                      </a:r>
                      <a:endParaRPr lang="de-DE" sz="16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33934" marR="33934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27,576</a:t>
                      </a:r>
                    </a:p>
                  </a:txBody>
                  <a:tcPr marL="33934" marR="33934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Döring et al. (2016)</a:t>
                      </a:r>
                      <a:endParaRPr lang="de-DE" sz="16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33934" marR="33934" marT="0" marB="0" anchor="ctr"/>
                </a:tc>
                <a:extLst>
                  <a:ext uri="{0D108BD9-81ED-4DB2-BD59-A6C34878D82A}">
                    <a16:rowId xmlns:a16="http://schemas.microsoft.com/office/drawing/2014/main" xmlns="" val="275526498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hteck 14"/>
              <p:cNvSpPr/>
              <p:nvPr/>
            </p:nvSpPr>
            <p:spPr>
              <a:xfrm>
                <a:off x="5256076" y="2016251"/>
                <a:ext cx="3800143" cy="1945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uk-UA" b="1" dirty="0" smtClean="0">
                    <a:solidFill>
                      <a:schemeClr val="tx1"/>
                    </a:solidFill>
                  </a:rPr>
                  <a:t>Оцінка біомаса</a:t>
                </a:r>
                <a:r>
                  <a:rPr lang="de-DE" b="1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>
                  <a:spcBef>
                    <a:spcPts val="600"/>
                  </a:spcBef>
                </a:pPr>
                <a:endParaRPr lang="de-DE" i="1" baseline="-25000" dirty="0" smtClean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7,</m:t>
                          </m: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de-DE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de-DE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de-DE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de-DE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de-DE" dirty="0" smtClean="0">
                  <a:solidFill>
                    <a:schemeClr val="tx1"/>
                  </a:solidFill>
                </a:endParaRPr>
              </a:p>
              <a:p>
                <a:pPr algn="just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14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uk-UA" sz="14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залежна змінна </a:t>
                </a:r>
                <a:r>
                  <a:rPr lang="en-US" sz="14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B</a:t>
                </a:r>
                <a:r>
                  <a:rPr lang="en-US" sz="1400" i="1" baseline="-25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</a:t>
                </a:r>
                <a:r>
                  <a:rPr lang="en-US" sz="14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uk-UA" sz="14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біомаса у </a:t>
                </a:r>
                <a:r>
                  <a:rPr lang="en-US" sz="14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PHH</a:t>
                </a:r>
                <a:endParaRPr lang="de-DE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sz="1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x= </a:t>
                </a:r>
                <a:r>
                  <a:rPr lang="uk-UA" sz="14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незалежні змінні</a:t>
                </a:r>
                <a:endParaRPr lang="de-DE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sz="1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β = </a:t>
                </a:r>
                <a:r>
                  <a:rPr lang="uk-UA" sz="14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коефіцієнти</a:t>
                </a:r>
                <a:endParaRPr lang="de-DE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en-US" sz="1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uk-UA" sz="14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розмір похибки</a:t>
                </a:r>
                <a:endParaRPr lang="de-DE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htec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076" y="2016251"/>
                <a:ext cx="3800143" cy="1945917"/>
              </a:xfrm>
              <a:prstGeom prst="rect">
                <a:avLst/>
              </a:prstGeom>
              <a:blipFill>
                <a:blip r:embed="rId3"/>
                <a:stretch>
                  <a:fillRect l="-1282" t="-1881" b="-2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hteck 16"/>
          <p:cNvSpPr/>
          <p:nvPr/>
        </p:nvSpPr>
        <p:spPr>
          <a:xfrm>
            <a:off x="5256076" y="1160748"/>
            <a:ext cx="30931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/>
              <a:t>Кількість досліджень</a:t>
            </a:r>
            <a:r>
              <a:rPr lang="de-DE" dirty="0" smtClean="0"/>
              <a:t>: 6</a:t>
            </a:r>
          </a:p>
          <a:p>
            <a:pPr marL="285750" indent="-285750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/>
              <a:t>Кількість зборів даних</a:t>
            </a:r>
            <a:r>
              <a:rPr lang="de-DE" dirty="0" smtClean="0"/>
              <a:t>: 7</a:t>
            </a:r>
            <a:endParaRPr lang="de-DE" dirty="0"/>
          </a:p>
        </p:txBody>
      </p:sp>
      <p:sp>
        <p:nvSpPr>
          <p:cNvPr id="18" name="Rechteck 17"/>
          <p:cNvSpPr/>
          <p:nvPr/>
        </p:nvSpPr>
        <p:spPr>
          <a:xfrm>
            <a:off x="5256075" y="3994563"/>
            <a:ext cx="35841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/>
              <a:t>Регресійна модель з</a:t>
            </a:r>
            <a:r>
              <a:rPr lang="de-DE" dirty="0" smtClean="0"/>
              <a:t> </a:t>
            </a:r>
            <a:r>
              <a:rPr lang="uk-UA" b="1" u="sng" dirty="0" smtClean="0"/>
              <a:t>двома</a:t>
            </a:r>
            <a:r>
              <a:rPr lang="de-DE" dirty="0" smtClean="0"/>
              <a:t> </a:t>
            </a:r>
            <a:r>
              <a:rPr lang="uk-UA" dirty="0" smtClean="0"/>
              <a:t>пояснювальними змінними</a:t>
            </a:r>
            <a:endParaRPr lang="de-DE" dirty="0" smtClean="0"/>
          </a:p>
        </p:txBody>
      </p:sp>
      <p:sp>
        <p:nvSpPr>
          <p:cNvPr id="19" name="Rechteck 18"/>
          <p:cNvSpPr/>
          <p:nvPr/>
        </p:nvSpPr>
        <p:spPr>
          <a:xfrm>
            <a:off x="5256075" y="4716145"/>
            <a:ext cx="3887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Припущення</a:t>
            </a:r>
            <a:r>
              <a:rPr lang="de-DE" b="1" dirty="0" smtClean="0"/>
              <a:t>:</a:t>
            </a:r>
            <a:r>
              <a:rPr lang="de-DE" dirty="0" smtClean="0"/>
              <a:t> </a:t>
            </a:r>
            <a:r>
              <a:rPr lang="ru-RU" dirty="0" err="1"/>
              <a:t>Зв'язок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 smtClean="0"/>
              <a:t>біомасою</a:t>
            </a:r>
            <a:r>
              <a:rPr lang="ru-RU" dirty="0" smtClean="0"/>
              <a:t> з </a:t>
            </a:r>
            <a:r>
              <a:rPr lang="ru-RU" dirty="0" err="1" smtClean="0"/>
              <a:t>енергетичним</a:t>
            </a:r>
            <a:r>
              <a:rPr lang="ru-RU" dirty="0" smtClean="0"/>
              <a:t> </a:t>
            </a:r>
            <a:r>
              <a:rPr lang="ru-RU" dirty="0" err="1" smtClean="0"/>
              <a:t>напрямком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і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пояснювальними</a:t>
            </a:r>
            <a:r>
              <a:rPr lang="ru-RU" dirty="0"/>
              <a:t> </a:t>
            </a:r>
            <a:r>
              <a:rPr lang="ru-RU" dirty="0" err="1"/>
              <a:t>змінними</a:t>
            </a:r>
            <a:r>
              <a:rPr lang="ru-RU" dirty="0"/>
              <a:t> </a:t>
            </a:r>
            <a:r>
              <a:rPr lang="ru-RU" dirty="0" err="1"/>
              <a:t>лінійний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83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60000" y="522000"/>
            <a:ext cx="8424862" cy="486000"/>
          </a:xfrm>
        </p:spPr>
        <p:txBody>
          <a:bodyPr/>
          <a:lstStyle/>
          <a:p>
            <a:r>
              <a:rPr lang="uk-UA" dirty="0" smtClean="0"/>
              <a:t>Приклад приватні домогосподарства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86497" y="1207304"/>
                <a:ext cx="6435480" cy="6243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de-DE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7,</m:t>
                          </m:r>
                          <m:r>
                            <a:rPr lang="de-DE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de-DE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de-DE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de-DE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de-DE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de-DE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de-DE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de-DE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de-DE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de-DE" sz="3200" b="1" u="sng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97" y="1207304"/>
                <a:ext cx="6435480" cy="6243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feil nach oben 13"/>
          <p:cNvSpPr/>
          <p:nvPr/>
        </p:nvSpPr>
        <p:spPr>
          <a:xfrm rot="2598195">
            <a:off x="2730953" y="1697278"/>
            <a:ext cx="429882" cy="11014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oben 15"/>
          <p:cNvSpPr/>
          <p:nvPr/>
        </p:nvSpPr>
        <p:spPr>
          <a:xfrm rot="20845889">
            <a:off x="5082805" y="1889051"/>
            <a:ext cx="429882" cy="7711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470446" y="2764007"/>
            <a:ext cx="35324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x</a:t>
            </a:r>
            <a:r>
              <a:rPr lang="de-DE" sz="2000" baseline="-25000" dirty="0" smtClean="0"/>
              <a:t>1</a:t>
            </a:r>
            <a:r>
              <a:rPr lang="de-DE" sz="2000" dirty="0" smtClean="0"/>
              <a:t> = </a:t>
            </a:r>
            <a:r>
              <a:rPr lang="ru-RU" sz="2000" dirty="0" err="1"/>
              <a:t>зважені</a:t>
            </a:r>
            <a:r>
              <a:rPr lang="ru-RU" sz="2000" dirty="0"/>
              <a:t> </a:t>
            </a:r>
            <a:r>
              <a:rPr lang="ru-RU" sz="2000" dirty="0" err="1"/>
              <a:t>індекси</a:t>
            </a:r>
            <a:r>
              <a:rPr lang="ru-RU" sz="2000" dirty="0"/>
              <a:t> </a:t>
            </a:r>
            <a:r>
              <a:rPr lang="ru-RU" sz="2000" dirty="0" err="1"/>
              <a:t>цін</a:t>
            </a:r>
            <a:r>
              <a:rPr lang="ru-RU" sz="2000" dirty="0"/>
              <a:t> на </a:t>
            </a:r>
            <a:r>
              <a:rPr lang="ru-RU" sz="2000" dirty="0" err="1"/>
              <a:t>альтернативні</a:t>
            </a:r>
            <a:r>
              <a:rPr lang="ru-RU" sz="2000" dirty="0"/>
              <a:t> </a:t>
            </a:r>
            <a:r>
              <a:rPr lang="ru-RU" sz="2000" dirty="0" err="1"/>
              <a:t>види</a:t>
            </a:r>
            <a:r>
              <a:rPr lang="ru-RU" sz="2000" dirty="0"/>
              <a:t> </a:t>
            </a:r>
            <a:r>
              <a:rPr lang="ru-RU" sz="2000" dirty="0" err="1"/>
              <a:t>палива</a:t>
            </a:r>
            <a:endParaRPr lang="de-DE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hteck 20"/>
              <p:cNvSpPr/>
              <p:nvPr/>
            </p:nvSpPr>
            <p:spPr>
              <a:xfrm>
                <a:off x="414191" y="3660175"/>
                <a:ext cx="3236976" cy="7284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000" i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de-DE" sz="20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20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d>
                            <m:dPr>
                              <m:endChr m:val=""/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𝐶𝑃𝐼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de-DE" sz="20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de-DE" sz="200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de-DE" sz="20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21" name="Rechteck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91" y="3660175"/>
                <a:ext cx="3236976" cy="7284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hteck 21"/>
          <p:cNvSpPr/>
          <p:nvPr/>
        </p:nvSpPr>
        <p:spPr>
          <a:xfrm>
            <a:off x="0" y="4437112"/>
            <a:ext cx="9072500" cy="17912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CPI</a:t>
            </a:r>
            <a:r>
              <a:rPr lang="en-US" sz="1600" i="1" baseline="-25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n,j</a:t>
            </a:r>
            <a:r>
              <a:rPr lang="en-US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ru-RU" sz="16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Індекс</a:t>
            </a:r>
            <a:r>
              <a:rPr lang="ru-RU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споживчих</a:t>
            </a:r>
            <a:r>
              <a:rPr lang="ru-RU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цін</a:t>
            </a:r>
            <a:r>
              <a:rPr lang="ru-RU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(2010=100) </a:t>
            </a:r>
            <a:r>
              <a:rPr lang="uk-UA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рік </a:t>
            </a:r>
            <a:r>
              <a:rPr lang="en-US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j, </a:t>
            </a:r>
            <a:r>
              <a:rPr lang="ru-RU" sz="16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Класифікація</a:t>
            </a:r>
            <a:r>
              <a:rPr lang="ru-RU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індивідуального</a:t>
            </a:r>
            <a:r>
              <a:rPr lang="ru-RU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споживання</a:t>
            </a:r>
            <a:r>
              <a:rPr lang="ru-RU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(COICOP); </a:t>
            </a:r>
            <a:r>
              <a:rPr lang="en-US" sz="16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CPI</a:t>
            </a:r>
            <a:r>
              <a:rPr lang="en-US" sz="1600" i="1" baseline="-25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uk-UA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Потужність</a:t>
            </a:r>
            <a:r>
              <a:rPr lang="en-US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(CC0451); </a:t>
            </a:r>
            <a:r>
              <a:rPr lang="en-US" sz="16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CPI</a:t>
            </a:r>
            <a:r>
              <a:rPr lang="en-US" sz="1600" i="1" baseline="-25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uk-UA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Газ</a:t>
            </a:r>
            <a:r>
              <a:rPr lang="en-US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(CC0452); </a:t>
            </a:r>
            <a:r>
              <a:rPr lang="en-US" sz="16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CPI</a:t>
            </a:r>
            <a:r>
              <a:rPr lang="en-US" sz="1600" i="1" baseline="-25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uk-UA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Рідке паливо </a:t>
            </a:r>
            <a:r>
              <a:rPr lang="en-US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(CC0453); </a:t>
            </a:r>
            <a:r>
              <a:rPr lang="en-US" sz="16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CPI</a:t>
            </a:r>
            <a:r>
              <a:rPr lang="en-US" sz="1600" i="1" baseline="-25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uk-UA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Центральне опалення</a:t>
            </a:r>
            <a:r>
              <a:rPr lang="en-US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районне опалення та інші </a:t>
            </a:r>
            <a:r>
              <a:rPr lang="en-US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(CC0455); </a:t>
            </a:r>
            <a:r>
              <a:rPr lang="de-DE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en-US" sz="1600" i="1" baseline="-25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n,j</a:t>
            </a:r>
            <a:r>
              <a:rPr lang="en-US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= </a:t>
            </a:r>
            <a:r>
              <a:rPr lang="ru-RU" sz="16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Частка</a:t>
            </a:r>
            <a:r>
              <a:rPr lang="ru-RU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певного</a:t>
            </a:r>
            <a:r>
              <a:rPr lang="ru-RU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типу </a:t>
            </a:r>
            <a:r>
              <a:rPr lang="ru-RU" sz="16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опалення</a:t>
            </a:r>
            <a:r>
              <a:rPr lang="ru-RU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16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році</a:t>
            </a:r>
            <a:r>
              <a:rPr lang="en-US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Опалювальна</a:t>
            </a:r>
            <a:r>
              <a:rPr lang="ru-RU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структура </a:t>
            </a:r>
            <a:r>
              <a:rPr lang="ru-RU" sz="16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житлового</a:t>
            </a:r>
            <a:r>
              <a:rPr lang="ru-RU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фонду в </a:t>
            </a:r>
            <a:r>
              <a:rPr lang="ru-RU" sz="16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Німеччині</a:t>
            </a:r>
            <a:r>
              <a:rPr lang="en-US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e-DE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en-US" sz="1600" i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uk-UA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Потужність</a:t>
            </a:r>
            <a:r>
              <a:rPr lang="en-US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e-DE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en-US" sz="1600" i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uk-UA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Газ</a:t>
            </a:r>
            <a:r>
              <a:rPr lang="en-US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e-DE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en-US" sz="1600" i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uk-UA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Рідке паливо</a:t>
            </a:r>
            <a:r>
              <a:rPr lang="en-US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e-DE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en-US" sz="1600" i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uk-UA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районне опалення</a:t>
            </a:r>
            <a:r>
              <a:rPr lang="en-US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16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600" i="1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uk-UA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ступінь обігріву га день оцінювання </a:t>
            </a:r>
            <a:r>
              <a:rPr lang="en-US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(VDI 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2067 </a:t>
            </a:r>
            <a:r>
              <a:rPr lang="uk-UA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Німеччина</a:t>
            </a:r>
            <a:r>
              <a:rPr lang="en-US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uk-UA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вказує на холодну зиму</a:t>
            </a:r>
            <a:r>
              <a:rPr lang="en-US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de-DE" sz="16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hteck 22"/>
              <p:cNvSpPr/>
              <p:nvPr/>
            </p:nvSpPr>
            <p:spPr>
              <a:xfrm>
                <a:off x="4011241" y="3799100"/>
                <a:ext cx="1201547" cy="424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2,</m:t>
                        </m:r>
                        <m:r>
                          <a:rPr lang="de-DE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de-DE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de-DE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de-DE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de-DE" sz="2000" dirty="0"/>
              </a:p>
            </p:txBody>
          </p:sp>
        </mc:Choice>
        <mc:Fallback xmlns="">
          <p:sp>
            <p:nvSpPr>
              <p:cNvPr id="23" name="Rechteck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241" y="3799100"/>
                <a:ext cx="1201547" cy="424796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hteck 23"/>
          <p:cNvSpPr/>
          <p:nvPr/>
        </p:nvSpPr>
        <p:spPr>
          <a:xfrm>
            <a:off x="4044002" y="2783437"/>
            <a:ext cx="48844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/>
              <a:t>x</a:t>
            </a:r>
            <a:r>
              <a:rPr lang="de-DE" sz="2000" baseline="-25000" dirty="0" smtClean="0"/>
              <a:t>2</a:t>
            </a:r>
            <a:r>
              <a:rPr lang="de-DE" sz="2000" dirty="0" smtClean="0"/>
              <a:t> </a:t>
            </a:r>
            <a:r>
              <a:rPr lang="de-DE" sz="2000" dirty="0"/>
              <a:t>= </a:t>
            </a:r>
            <a:r>
              <a:rPr lang="ru-RU" sz="2000" dirty="0" err="1"/>
              <a:t>Середній</a:t>
            </a:r>
            <a:r>
              <a:rPr lang="ru-RU" sz="2000" dirty="0"/>
              <a:t> </a:t>
            </a:r>
            <a:r>
              <a:rPr lang="ru-RU" sz="2000" dirty="0" err="1"/>
              <a:t>показник</a:t>
            </a:r>
            <a:r>
              <a:rPr lang="ru-RU" sz="2000" dirty="0"/>
              <a:t> числа </a:t>
            </a:r>
            <a:r>
              <a:rPr lang="ru-RU" sz="2000" dirty="0" err="1" smtClean="0"/>
              <a:t>градусо-днів</a:t>
            </a:r>
            <a:r>
              <a:rPr lang="ru-RU" sz="2000" dirty="0" smtClean="0"/>
              <a:t> </a:t>
            </a:r>
            <a:r>
              <a:rPr lang="ru-RU" sz="2000" dirty="0"/>
              <a:t>у </a:t>
            </a:r>
            <a:r>
              <a:rPr lang="ru-RU" sz="2000" dirty="0" err="1"/>
              <a:t>трьох</a:t>
            </a:r>
            <a:r>
              <a:rPr lang="ru-RU" sz="2000" dirty="0"/>
              <a:t> </a:t>
            </a:r>
            <a:r>
              <a:rPr lang="ru-RU" sz="2000" dirty="0" err="1"/>
              <a:t>місцях</a:t>
            </a:r>
            <a:r>
              <a:rPr lang="ru-RU" sz="2000" dirty="0"/>
              <a:t> </a:t>
            </a:r>
            <a:r>
              <a:rPr lang="ru-RU" sz="2000" dirty="0" err="1"/>
              <a:t>Німеччини</a:t>
            </a:r>
            <a:endParaRPr lang="de-DE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hteck 24"/>
              <p:cNvSpPr/>
              <p:nvPr/>
            </p:nvSpPr>
            <p:spPr>
              <a:xfrm>
                <a:off x="6647764" y="1168064"/>
                <a:ext cx="2448272" cy="120032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i="1" baseline="-25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 </a:t>
                </a:r>
                <a:r>
                  <a:rPr lang="en-US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uk-UA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залежна змінна</a:t>
                </a:r>
                <a:endParaRPr lang="en-US" i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= </a:t>
                </a:r>
                <a:r>
                  <a:rPr lang="uk-UA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незалежні змінні</a:t>
                </a:r>
                <a:endParaRPr lang="de-DE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β = </a:t>
                </a:r>
                <a:r>
                  <a:rPr lang="uk-UA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коефіцієнти</a:t>
                </a:r>
                <a:endParaRPr lang="de-DE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uk-UA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розмір похибки</a:t>
                </a:r>
                <a:endParaRPr lang="de-DE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htec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764" y="1168064"/>
                <a:ext cx="2448272" cy="1200329"/>
              </a:xfrm>
              <a:prstGeom prst="rect">
                <a:avLst/>
              </a:prstGeom>
              <a:blipFill>
                <a:blip r:embed="rId6"/>
                <a:stretch>
                  <a:fillRect l="-1985" t="-2513" b="-65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484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20" grpId="0"/>
      <p:bldP spid="21" grpId="0" animBg="1"/>
      <p:bldP spid="22" grpId="0" animBg="1"/>
      <p:bldP spid="23" grpId="0" animBg="1"/>
      <p:bldP spid="24" grpId="0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60000" y="522000"/>
            <a:ext cx="8424862" cy="486000"/>
          </a:xfrm>
        </p:spPr>
        <p:txBody>
          <a:bodyPr/>
          <a:lstStyle/>
          <a:p>
            <a:r>
              <a:rPr lang="uk-UA" dirty="0"/>
              <a:t>Приклад приватні домогосподарства</a:t>
            </a:r>
            <a:endParaRPr lang="de-DE" dirty="0"/>
          </a:p>
        </p:txBody>
      </p:sp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649615"/>
              </p:ext>
            </p:extLst>
          </p:nvPr>
        </p:nvGraphicFramePr>
        <p:xfrm>
          <a:off x="143510" y="1608357"/>
          <a:ext cx="8642417" cy="2234254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1548170">
                  <a:extLst>
                    <a:ext uri="{9D8B030D-6E8A-4147-A177-3AD203B41FA5}">
                      <a16:colId xmlns:a16="http://schemas.microsoft.com/office/drawing/2014/main" xmlns="" val="810912548"/>
                    </a:ext>
                  </a:extLst>
                </a:gridCol>
                <a:gridCol w="985778">
                  <a:extLst>
                    <a:ext uri="{9D8B030D-6E8A-4147-A177-3AD203B41FA5}">
                      <a16:colId xmlns:a16="http://schemas.microsoft.com/office/drawing/2014/main" xmlns="" val="2146558231"/>
                    </a:ext>
                  </a:extLst>
                </a:gridCol>
                <a:gridCol w="212877">
                  <a:extLst>
                    <a:ext uri="{9D8B030D-6E8A-4147-A177-3AD203B41FA5}">
                      <a16:colId xmlns:a16="http://schemas.microsoft.com/office/drawing/2014/main" xmlns="" val="2062333324"/>
                    </a:ext>
                  </a:extLst>
                </a:gridCol>
                <a:gridCol w="1138828">
                  <a:extLst>
                    <a:ext uri="{9D8B030D-6E8A-4147-A177-3AD203B41FA5}">
                      <a16:colId xmlns:a16="http://schemas.microsoft.com/office/drawing/2014/main" xmlns="" val="261498391"/>
                    </a:ext>
                  </a:extLst>
                </a:gridCol>
                <a:gridCol w="1379963">
                  <a:extLst>
                    <a:ext uri="{9D8B030D-6E8A-4147-A177-3AD203B41FA5}">
                      <a16:colId xmlns:a16="http://schemas.microsoft.com/office/drawing/2014/main" xmlns="" val="1700853810"/>
                    </a:ext>
                  </a:extLst>
                </a:gridCol>
                <a:gridCol w="1318537">
                  <a:extLst>
                    <a:ext uri="{9D8B030D-6E8A-4147-A177-3AD203B41FA5}">
                      <a16:colId xmlns:a16="http://schemas.microsoft.com/office/drawing/2014/main" xmlns="" val="3249206798"/>
                    </a:ext>
                  </a:extLst>
                </a:gridCol>
                <a:gridCol w="1004135">
                  <a:extLst>
                    <a:ext uri="{9D8B030D-6E8A-4147-A177-3AD203B41FA5}">
                      <a16:colId xmlns:a16="http://schemas.microsoft.com/office/drawing/2014/main" xmlns="" val="920278213"/>
                    </a:ext>
                  </a:extLst>
                </a:gridCol>
                <a:gridCol w="1054129">
                  <a:extLst>
                    <a:ext uri="{9D8B030D-6E8A-4147-A177-3AD203B41FA5}">
                      <a16:colId xmlns:a16="http://schemas.microsoft.com/office/drawing/2014/main" xmlns="" val="1987922506"/>
                    </a:ext>
                  </a:extLst>
                </a:gridCol>
              </a:tblGrid>
              <a:tr h="6453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n = 7</a:t>
                      </a:r>
                      <a:endParaRPr lang="de-DE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</a:rPr>
                        <a:t>Модель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de-DE" sz="2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450" marR="4445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</a:rPr>
                        <a:t>Змінні</a:t>
                      </a:r>
                      <a:endParaRPr lang="de-DE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</a:rPr>
                        <a:t>Оцінювачі</a:t>
                      </a:r>
                      <a:endParaRPr lang="de-DE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Стандартна -помилка</a:t>
                      </a:r>
                      <a:endParaRPr lang="de-DE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t-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effectLst/>
                        </a:rPr>
                        <a:t>показник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p-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effectLst/>
                        </a:rPr>
                        <a:t>показники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8909753"/>
                  </a:ext>
                </a:extLst>
              </a:tr>
              <a:tr h="322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R²</a:t>
                      </a:r>
                      <a:endParaRPr lang="de-DE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0,971</a:t>
                      </a:r>
                      <a:endParaRPr lang="de-DE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endParaRPr lang="de-DE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β</a:t>
                      </a:r>
                      <a:r>
                        <a:rPr lang="en-US" sz="2000" baseline="-250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de-DE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-37,0612</a:t>
                      </a:r>
                      <a:endParaRPr lang="de-DE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8,484088</a:t>
                      </a:r>
                      <a:endParaRPr lang="de-DE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 -4,37</a:t>
                      </a:r>
                      <a:endParaRPr lang="de-DE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0,0120</a:t>
                      </a:r>
                      <a:r>
                        <a:rPr lang="en-US" sz="2000" dirty="0" smtClean="0">
                          <a:solidFill>
                            <a:srgbClr val="E7E7E7"/>
                          </a:solidFill>
                          <a:effectLst/>
                        </a:rPr>
                        <a:t>*</a:t>
                      </a:r>
                      <a:endParaRPr lang="de-DE" sz="2000" dirty="0">
                        <a:solidFill>
                          <a:srgbClr val="E7E7E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2421606529"/>
                  </a:ext>
                </a:extLst>
              </a:tr>
              <a:tr h="3400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R² (</a:t>
                      </a: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</a:rPr>
                        <a:t>кореговане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de-DE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0,957</a:t>
                      </a:r>
                      <a:endParaRPr lang="de-DE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endParaRPr lang="de-DE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β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e-DE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0,0087248</a:t>
                      </a:r>
                      <a:endParaRPr lang="de-DE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0,002414</a:t>
                      </a:r>
                      <a:endParaRPr lang="de-DE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3,61</a:t>
                      </a:r>
                      <a:endParaRPr lang="de-DE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0,0225*</a:t>
                      </a:r>
                      <a:endParaRPr lang="de-DE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324905105"/>
                  </a:ext>
                </a:extLst>
              </a:tr>
              <a:tr h="322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F-</a:t>
                      </a: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</a:rPr>
                        <a:t>статистика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de-DE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67,084</a:t>
                      </a:r>
                      <a:endParaRPr lang="de-DE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endParaRPr lang="de-DE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β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e-DE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0,3421495</a:t>
                      </a:r>
                      <a:endParaRPr lang="de-DE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0,031209</a:t>
                      </a:r>
                      <a:endParaRPr lang="de-DE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10,96</a:t>
                      </a:r>
                      <a:endParaRPr lang="de-DE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0,0004*</a:t>
                      </a:r>
                      <a:endParaRPr lang="de-DE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3269045175"/>
                  </a:ext>
                </a:extLst>
              </a:tr>
              <a:tr h="3339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p-</a:t>
                      </a: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</a:rPr>
                        <a:t>оцінка</a:t>
                      </a:r>
                      <a:endParaRPr lang="de-DE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0,008*</a:t>
                      </a:r>
                      <a:endParaRPr lang="de-DE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365016410"/>
                  </a:ext>
                </a:extLst>
              </a:tr>
            </a:tbl>
          </a:graphicData>
        </a:graphic>
      </p:graphicFrame>
      <p:sp>
        <p:nvSpPr>
          <p:cNvPr id="17" name="Rechteck 16"/>
          <p:cNvSpPr/>
          <p:nvPr/>
        </p:nvSpPr>
        <p:spPr>
          <a:xfrm>
            <a:off x="278588" y="3917227"/>
            <a:ext cx="85073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dirty="0" smtClean="0"/>
              <a:t>Обидві</a:t>
            </a:r>
            <a:r>
              <a:rPr lang="de-DE" sz="2000" dirty="0" smtClean="0"/>
              <a:t> </a:t>
            </a:r>
            <a:r>
              <a:rPr lang="uk-UA" sz="2000" b="1" u="sng" dirty="0" smtClean="0"/>
              <a:t>пояснювальні змінні</a:t>
            </a:r>
            <a:r>
              <a:rPr lang="de-DE" sz="2000" dirty="0" smtClean="0"/>
              <a:t>(x</a:t>
            </a:r>
            <a:r>
              <a:rPr lang="de-DE" sz="2000" baseline="-25000" dirty="0" smtClean="0"/>
              <a:t>1</a:t>
            </a:r>
            <a:r>
              <a:rPr lang="de-DE" sz="2000" dirty="0"/>
              <a:t>, x</a:t>
            </a:r>
            <a:r>
              <a:rPr lang="de-DE" sz="2000" baseline="-25000" dirty="0"/>
              <a:t>2</a:t>
            </a:r>
            <a:r>
              <a:rPr lang="de-DE" sz="2000" dirty="0"/>
              <a:t>) </a:t>
            </a:r>
            <a:r>
              <a:rPr lang="uk-UA" sz="2000" dirty="0" smtClean="0"/>
              <a:t>є у </a:t>
            </a:r>
            <a:r>
              <a:rPr lang="de-DE" sz="2000" dirty="0" smtClean="0"/>
              <a:t>95 %- </a:t>
            </a:r>
            <a:r>
              <a:rPr lang="uk-UA" sz="2000" dirty="0" smtClean="0"/>
              <a:t>довірчого інтервалу </a:t>
            </a:r>
            <a:r>
              <a:rPr lang="uk-UA" sz="2000" b="1" u="sng" dirty="0" smtClean="0"/>
              <a:t>суттєвими</a:t>
            </a:r>
            <a:r>
              <a:rPr lang="de-DE" sz="2000" dirty="0" smtClean="0"/>
              <a:t>, </a:t>
            </a:r>
            <a:r>
              <a:rPr lang="uk-UA" sz="2000" dirty="0" smtClean="0"/>
              <a:t>показують </a:t>
            </a:r>
            <a:r>
              <a:rPr lang="uk-UA" sz="2000" b="1" u="sng" dirty="0" smtClean="0"/>
              <a:t>очікуване попереднє значення</a:t>
            </a:r>
            <a:r>
              <a:rPr lang="uk-UA" sz="2000" dirty="0" smtClean="0"/>
              <a:t> та</a:t>
            </a:r>
            <a:r>
              <a:rPr lang="de-DE" sz="2000" dirty="0" smtClean="0"/>
              <a:t> </a:t>
            </a:r>
            <a:r>
              <a:rPr lang="uk-UA" sz="2000" dirty="0" smtClean="0"/>
              <a:t>пояснюють більше ніж </a:t>
            </a:r>
            <a:r>
              <a:rPr lang="de-DE" sz="2000" dirty="0" smtClean="0"/>
              <a:t>95% </a:t>
            </a:r>
            <a:r>
              <a:rPr lang="uk-UA" sz="2000" dirty="0" smtClean="0"/>
              <a:t>варіації </a:t>
            </a:r>
            <a:r>
              <a:rPr lang="de-DE" sz="2000" dirty="0" smtClean="0"/>
              <a:t>(</a:t>
            </a:r>
            <a:r>
              <a:rPr lang="uk-UA" sz="2000" dirty="0" smtClean="0"/>
              <a:t>дивись</a:t>
            </a:r>
            <a:r>
              <a:rPr lang="de-DE" sz="2000" dirty="0" smtClean="0"/>
              <a:t> </a:t>
            </a:r>
            <a:r>
              <a:rPr lang="de-DE" sz="2000" dirty="0"/>
              <a:t>R²).</a:t>
            </a:r>
          </a:p>
        </p:txBody>
      </p:sp>
    </p:spTree>
    <p:extLst>
      <p:ext uri="{BB962C8B-B14F-4D97-AF65-F5344CB8AC3E}">
        <p14:creationId xmlns:p14="http://schemas.microsoft.com/office/powerpoint/2010/main" val="288945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60000" y="522000"/>
            <a:ext cx="8784000" cy="486000"/>
          </a:xfrm>
        </p:spPr>
        <p:txBody>
          <a:bodyPr/>
          <a:lstStyle/>
          <a:p>
            <a:r>
              <a:rPr lang="uk-UA" dirty="0" smtClean="0"/>
              <a:t>Приклад приватні домогосподарства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uk-UA" dirty="0" smtClean="0">
                <a:sym typeface="Wingdings" panose="05000000000000000000" pitchFamily="2" charset="2"/>
              </a:rPr>
              <a:t>проміжні результати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294873" y="1196752"/>
                <a:ext cx="8705620" cy="5847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marL="0">
                  <a:lnSpc>
                    <a:spcPct val="20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1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використання сировинної деревини</m:t>
                      </m:r>
                      <m:r>
                        <a:rPr lang="de-DE" sz="1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1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1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біомаса</m:t>
                          </m:r>
                          <m:r>
                            <a:rPr lang="de-DE" sz="1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∗</m:t>
                          </m:r>
                          <m:r>
                            <a:rPr lang="uk-UA" sz="1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частку сировинної деревини</m:t>
                          </m:r>
                        </m:e>
                      </m:d>
                      <m:r>
                        <a:rPr lang="de-DE" sz="1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uk-UA" sz="1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частка кори</m:t>
                      </m:r>
                    </m:oMath>
                  </m:oMathPara>
                </a14:m>
                <a:endParaRPr lang="de-DE" sz="1400" dirty="0" err="1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73" y="1196752"/>
                <a:ext cx="870562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4469908"/>
              </p:ext>
            </p:extLst>
          </p:nvPr>
        </p:nvGraphicFramePr>
        <p:xfrm>
          <a:off x="179512" y="2168860"/>
          <a:ext cx="8820980" cy="4074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5506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Результати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60000" y="522000"/>
            <a:ext cx="8424862" cy="486000"/>
          </a:xfrm>
        </p:spPr>
        <p:txBody>
          <a:bodyPr/>
          <a:lstStyle/>
          <a:p>
            <a:r>
              <a:rPr lang="uk-UA" dirty="0" smtClean="0"/>
              <a:t>Підведення підсумку</a:t>
            </a:r>
            <a:endParaRPr lang="de-DE" dirty="0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60748"/>
            <a:ext cx="6019476" cy="500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2"/>
          <p:cNvSpPr txBox="1"/>
          <p:nvPr/>
        </p:nvSpPr>
        <p:spPr>
          <a:xfrm>
            <a:off x="1619672" y="1216682"/>
            <a:ext cx="6264696" cy="429268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smtClean="0"/>
              <a:t>№         категорія                                                       змінна</a:t>
            </a:r>
            <a:endParaRPr lang="de-DE" sz="2000" dirty="0"/>
          </a:p>
        </p:txBody>
      </p:sp>
      <p:sp>
        <p:nvSpPr>
          <p:cNvPr id="6" name="Textfeld 2"/>
          <p:cNvSpPr txBox="1"/>
          <p:nvPr/>
        </p:nvSpPr>
        <p:spPr>
          <a:xfrm>
            <a:off x="1619672" y="1645950"/>
            <a:ext cx="4500500" cy="4375338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uk-UA" sz="1600" i="1" dirty="0" smtClean="0"/>
              <a:t>	Матеріальне використання деревини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uk-UA" sz="1600" dirty="0" smtClean="0"/>
              <a:t>Пило матеріальна промисловість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uk-UA" sz="1600" dirty="0" smtClean="0"/>
              <a:t>Виробництво деревинних панелей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uk-UA" sz="1600" dirty="0" smtClean="0"/>
              <a:t>Целюлозна промисловість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uk-UA" sz="1600" dirty="0" smtClean="0"/>
              <a:t>Деревинні гранули та брикети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uk-UA" sz="1600" dirty="0" smtClean="0"/>
              <a:t>Виробництво шпону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uk-UA" sz="1600" dirty="0" smtClean="0"/>
              <a:t>Деревне вугілля</a:t>
            </a:r>
          </a:p>
          <a:p>
            <a:pPr>
              <a:spcBef>
                <a:spcPts val="600"/>
              </a:spcBef>
            </a:pPr>
            <a:r>
              <a:rPr lang="uk-UA" sz="1600" i="1" dirty="0"/>
              <a:t>	</a:t>
            </a:r>
            <a:r>
              <a:rPr lang="uk-UA" sz="1600" i="1" dirty="0" smtClean="0"/>
              <a:t>Використання деревини для енергії</a:t>
            </a:r>
          </a:p>
          <a:p>
            <a:pPr>
              <a:spcBef>
                <a:spcPts val="600"/>
              </a:spcBef>
            </a:pPr>
            <a:r>
              <a:rPr lang="uk-UA" sz="1600" dirty="0" smtClean="0"/>
              <a:t>7. Приватні домогосподарства</a:t>
            </a:r>
          </a:p>
          <a:p>
            <a:pPr>
              <a:spcBef>
                <a:spcPts val="600"/>
              </a:spcBef>
            </a:pPr>
            <a:r>
              <a:rPr lang="uk-UA" sz="1600" dirty="0" smtClean="0"/>
              <a:t>8. Електростанції до 1 </a:t>
            </a:r>
            <a:r>
              <a:rPr lang="uk-UA" sz="1600" dirty="0" err="1" smtClean="0"/>
              <a:t>МВт</a:t>
            </a:r>
            <a:endParaRPr lang="uk-UA" sz="1600" dirty="0" smtClean="0"/>
          </a:p>
          <a:p>
            <a:pPr>
              <a:spcBef>
                <a:spcPts val="600"/>
              </a:spcBef>
            </a:pPr>
            <a:r>
              <a:rPr lang="uk-UA" sz="1600" dirty="0" smtClean="0"/>
              <a:t>9. Електростанції від 1 </a:t>
            </a:r>
            <a:r>
              <a:rPr lang="uk-UA" sz="1600" dirty="0" err="1" smtClean="0"/>
              <a:t>МВт</a:t>
            </a:r>
            <a:endParaRPr lang="uk-UA" sz="1600" dirty="0" smtClean="0"/>
          </a:p>
          <a:p>
            <a:pPr>
              <a:spcBef>
                <a:spcPts val="600"/>
              </a:spcBef>
            </a:pPr>
            <a:r>
              <a:rPr lang="uk-UA" sz="1600" i="1" dirty="0"/>
              <a:t>	</a:t>
            </a:r>
            <a:r>
              <a:rPr lang="uk-UA" sz="1600" i="1" dirty="0" smtClean="0"/>
              <a:t>Зовнішня торгівля та зміни в запасах</a:t>
            </a:r>
          </a:p>
          <a:p>
            <a:pPr>
              <a:spcBef>
                <a:spcPts val="600"/>
              </a:spcBef>
            </a:pPr>
            <a:r>
              <a:rPr lang="uk-UA" sz="1600" dirty="0" smtClean="0"/>
              <a:t>10</a:t>
            </a:r>
            <a:r>
              <a:rPr lang="uk-UA" sz="1600" i="1" dirty="0" smtClean="0"/>
              <a:t>. </a:t>
            </a:r>
            <a:r>
              <a:rPr lang="uk-UA" sz="1600" dirty="0" smtClean="0"/>
              <a:t>Нетто зовнішня торгівля</a:t>
            </a:r>
          </a:p>
          <a:p>
            <a:pPr>
              <a:spcBef>
                <a:spcPts val="600"/>
              </a:spcBef>
            </a:pPr>
            <a:r>
              <a:rPr lang="uk-UA" sz="1600" dirty="0" smtClean="0"/>
              <a:t>11. Зміни у запасах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59342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Результати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60000" y="522000"/>
            <a:ext cx="8424862" cy="486000"/>
          </a:xfrm>
        </p:spPr>
        <p:txBody>
          <a:bodyPr/>
          <a:lstStyle/>
          <a:p>
            <a:r>
              <a:rPr lang="uk-UA" dirty="0" smtClean="0"/>
              <a:t>Підведення підсумків</a:t>
            </a:r>
            <a:endParaRPr lang="de-DE" dirty="0"/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3011492"/>
              </p:ext>
            </p:extLst>
          </p:nvPr>
        </p:nvGraphicFramePr>
        <p:xfrm>
          <a:off x="0" y="1088740"/>
          <a:ext cx="9072500" cy="5769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feld 2"/>
          <p:cNvSpPr txBox="1"/>
          <p:nvPr/>
        </p:nvSpPr>
        <p:spPr>
          <a:xfrm>
            <a:off x="323528" y="5085184"/>
            <a:ext cx="1548172" cy="1008112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uk-UA" sz="950" dirty="0" smtClean="0"/>
              <a:t>Целюлозна промисловість</a:t>
            </a:r>
          </a:p>
          <a:p>
            <a:pPr>
              <a:spcBef>
                <a:spcPts val="600"/>
              </a:spcBef>
            </a:pPr>
            <a:r>
              <a:rPr lang="uk-UA" sz="950" dirty="0" smtClean="0"/>
              <a:t>Деревинні панелі</a:t>
            </a:r>
          </a:p>
          <a:p>
            <a:pPr>
              <a:spcBef>
                <a:spcPts val="600"/>
              </a:spcBef>
            </a:pPr>
            <a:r>
              <a:rPr lang="uk-UA" sz="950" dirty="0" smtClean="0"/>
              <a:t>Приватні </a:t>
            </a:r>
            <a:r>
              <a:rPr lang="uk-UA" sz="950" dirty="0" err="1" smtClean="0"/>
              <a:t>домогосподар</a:t>
            </a:r>
            <a:r>
              <a:rPr lang="uk-UA" sz="95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uk-UA" sz="950" dirty="0" smtClean="0"/>
              <a:t>Виробництво пиломатеріалів</a:t>
            </a:r>
            <a:endParaRPr lang="de-DE" sz="950" dirty="0"/>
          </a:p>
        </p:txBody>
      </p:sp>
    </p:spTree>
    <p:extLst>
      <p:ext uri="{BB962C8B-B14F-4D97-AF65-F5344CB8AC3E}">
        <p14:creationId xmlns:p14="http://schemas.microsoft.com/office/powerpoint/2010/main" val="10039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Результати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60000" y="522000"/>
            <a:ext cx="8424862" cy="486000"/>
          </a:xfrm>
        </p:spPr>
        <p:txBody>
          <a:bodyPr/>
          <a:lstStyle/>
          <a:p>
            <a:r>
              <a:rPr lang="uk-UA" dirty="0" smtClean="0"/>
              <a:t>Підведення підсумків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/>
              <p:cNvSpPr/>
              <p:nvPr/>
            </p:nvSpPr>
            <p:spPr>
              <a:xfrm>
                <a:off x="6108868" y="1143146"/>
                <a:ext cx="2963632" cy="13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uk-UA" sz="2000" b="1" dirty="0" smtClean="0"/>
                  <a:t>вивіз</a:t>
                </a:r>
                <a:r>
                  <a:rPr lang="de-DE" sz="2000" b="1" dirty="0" smtClean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000" i="1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12" name="Rechtec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868" y="1143146"/>
                <a:ext cx="2963632" cy="1317348"/>
              </a:xfrm>
              <a:prstGeom prst="rect">
                <a:avLst/>
              </a:prstGeom>
              <a:blipFill>
                <a:blip r:embed="rId3"/>
                <a:stretch>
                  <a:fillRect l="-2058" t="-2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/>
              <p:cNvSpPr/>
              <p:nvPr/>
            </p:nvSpPr>
            <p:spPr>
              <a:xfrm>
                <a:off x="5940152" y="2731237"/>
                <a:ext cx="3044231" cy="8095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uk-UA" sz="2000" b="1" dirty="0" smtClean="0"/>
                  <a:t>вирубка</a:t>
                </a:r>
                <a:r>
                  <a:rPr lang="de-DE" sz="2000" b="1" dirty="0" smtClean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𝑁𝐷𝐻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𝑁𝑉𝐷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13" name="Rechtec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2731237"/>
                <a:ext cx="3044231" cy="809517"/>
              </a:xfrm>
              <a:prstGeom prst="rect">
                <a:avLst/>
              </a:prstGeom>
              <a:blipFill>
                <a:blip r:embed="rId4"/>
                <a:stretch>
                  <a:fillRect l="-2000" t="-3008" b="-4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hteck 13"/>
          <p:cNvSpPr/>
          <p:nvPr/>
        </p:nvSpPr>
        <p:spPr>
          <a:xfrm>
            <a:off x="5832140" y="3783920"/>
            <a:ext cx="338437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uk-UA" sz="2000" b="1" i="1" dirty="0" smtClean="0"/>
              <a:t>відхилення від </a:t>
            </a:r>
            <a:r>
              <a:rPr lang="de-DE" sz="2000" b="1" i="1" dirty="0" smtClean="0"/>
              <a:t>BWI3:</a:t>
            </a:r>
          </a:p>
          <a:p>
            <a:r>
              <a:rPr lang="de-DE" sz="2000" dirty="0"/>
              <a:t>2</a:t>
            </a:r>
            <a:r>
              <a:rPr lang="de-DE" sz="2000" dirty="0" smtClean="0"/>
              <a:t>,6 % (</a:t>
            </a:r>
            <a:r>
              <a:rPr lang="uk-UA" sz="2000" dirty="0" smtClean="0"/>
              <a:t>актуально</a:t>
            </a:r>
            <a:r>
              <a:rPr lang="de-DE" sz="2000" dirty="0" smtClean="0"/>
              <a:t>)</a:t>
            </a:r>
          </a:p>
          <a:p>
            <a:endParaRPr lang="de-DE" sz="2000" dirty="0"/>
          </a:p>
          <a:p>
            <a:pPr>
              <a:spcAft>
                <a:spcPts val="600"/>
              </a:spcAft>
            </a:pPr>
            <a:r>
              <a:rPr lang="uk-UA" sz="2000" b="1" i="1" dirty="0" smtClean="0"/>
              <a:t>відхилення від офіційної статистики</a:t>
            </a:r>
            <a:r>
              <a:rPr lang="de-DE" sz="2000" b="1" i="1" dirty="0" smtClean="0"/>
              <a:t>:</a:t>
            </a:r>
            <a:endParaRPr lang="de-DE" sz="2000" b="1" i="1" dirty="0"/>
          </a:p>
          <a:p>
            <a:r>
              <a:rPr lang="de-DE" sz="2000" dirty="0" smtClean="0"/>
              <a:t>15,3 </a:t>
            </a:r>
            <a:r>
              <a:rPr lang="uk-UA" sz="2000" dirty="0" smtClean="0"/>
              <a:t>млн</a:t>
            </a:r>
            <a:r>
              <a:rPr lang="de-DE" sz="2000" dirty="0" smtClean="0"/>
              <a:t>. </a:t>
            </a:r>
            <a:r>
              <a:rPr lang="uk-UA" sz="2000" dirty="0" smtClean="0"/>
              <a:t>м</a:t>
            </a:r>
            <a:r>
              <a:rPr lang="de-DE" sz="2000" dirty="0" smtClean="0"/>
              <a:t>³ (</a:t>
            </a:r>
            <a:r>
              <a:rPr lang="uk-UA" sz="2000" dirty="0" smtClean="0"/>
              <a:t>в середньому за останні п’ять років</a:t>
            </a:r>
            <a:r>
              <a:rPr lang="de-DE" sz="2000" dirty="0" smtClean="0"/>
              <a:t>)</a:t>
            </a:r>
            <a:endParaRPr lang="de-DE" sz="2000" dirty="0"/>
          </a:p>
        </p:txBody>
      </p:sp>
      <p:sp>
        <p:nvSpPr>
          <p:cNvPr id="16" name="Foliennummernplatzhalter 1"/>
          <p:cNvSpPr txBox="1">
            <a:spLocks/>
          </p:cNvSpPr>
          <p:nvPr/>
        </p:nvSpPr>
        <p:spPr bwMode="auto">
          <a:xfrm>
            <a:off x="6525066" y="6477942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defRPr sz="2000" kern="120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1pPr>
            <a:lvl2pPr marL="215900" indent="-2159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Font typeface="Calibri" pitchFamily="34" charset="0"/>
              <a:buChar char="•"/>
              <a:defRPr sz="2000" kern="120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2pPr>
            <a:lvl3pPr marL="431800" indent="-2159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Font typeface="Symbol" pitchFamily="18" charset="2"/>
              <a:buChar char="-"/>
              <a:defRPr sz="2000" kern="120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3pPr>
            <a:lvl4pPr algn="l" rtl="0"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4pPr>
            <a:lvl5pPr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90B20B-6B36-405F-86FE-9CEE25B7EB18}" type="slidenum">
              <a:rPr lang="de-DE" smtClean="0"/>
              <a:pPr/>
              <a:t>18</a:t>
            </a:fld>
            <a:endParaRPr lang="de-DE"/>
          </a:p>
        </p:txBody>
      </p:sp>
      <p:graphicFrame>
        <p:nvGraphicFramePr>
          <p:cNvPr id="18" name="Diagramm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716942"/>
              </p:ext>
            </p:extLst>
          </p:nvPr>
        </p:nvGraphicFramePr>
        <p:xfrm>
          <a:off x="0" y="1143146"/>
          <a:ext cx="5940152" cy="5041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feld 2"/>
          <p:cNvSpPr txBox="1"/>
          <p:nvPr/>
        </p:nvSpPr>
        <p:spPr>
          <a:xfrm>
            <a:off x="3383869" y="1261292"/>
            <a:ext cx="2772308" cy="1081056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uk-UA" sz="1600" dirty="0" smtClean="0"/>
              <a:t>Офіційна статистика</a:t>
            </a:r>
          </a:p>
          <a:p>
            <a:r>
              <a:rPr lang="uk-UA" sz="1600" dirty="0" smtClean="0"/>
              <a:t>Зворотній розрахунок </a:t>
            </a:r>
            <a:r>
              <a:rPr lang="uk-UA" sz="1600" dirty="0" err="1" smtClean="0"/>
              <a:t>Тюнену</a:t>
            </a:r>
            <a:endParaRPr lang="uk-UA" sz="1600" dirty="0" smtClean="0"/>
          </a:p>
          <a:p>
            <a:r>
              <a:rPr lang="uk-UA" sz="1600" dirty="0" smtClean="0"/>
              <a:t>Третя Федеральна інвентаризація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57408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863588" y="1592796"/>
            <a:ext cx="7272808" cy="3477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36000" tIns="0" rIns="36000" bIns="0" rtlCol="0">
            <a:spAutoFit/>
          </a:bodyPr>
          <a:lstStyle/>
          <a:p>
            <a:pPr marL="342900" indent="-342900">
              <a:spcAft>
                <a:spcPts val="300"/>
              </a:spcAft>
              <a:buFont typeface="Symbol" panose="05050102010706020507" pitchFamily="18" charset="2"/>
              <a:buChar char="®"/>
            </a:pPr>
            <a:r>
              <a:rPr lang="ru-RU" sz="2400" dirty="0" err="1" smtClean="0">
                <a:solidFill>
                  <a:schemeClr val="tx2"/>
                </a:solidFill>
              </a:rPr>
              <a:t>Моніторинг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сировинної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деревини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надає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основні</a:t>
            </a:r>
            <a:r>
              <a:rPr lang="ru-RU" sz="2400" dirty="0" smtClean="0">
                <a:solidFill>
                  <a:schemeClr val="tx2"/>
                </a:solidFill>
              </a:rPr>
              <a:t>  </a:t>
            </a:r>
            <a:r>
              <a:rPr lang="ru-RU" sz="2400" dirty="0" err="1" smtClean="0">
                <a:solidFill>
                  <a:schemeClr val="tx2"/>
                </a:solidFill>
              </a:rPr>
              <a:t>дані</a:t>
            </a:r>
            <a:r>
              <a:rPr lang="ru-RU" sz="2400" dirty="0" smtClean="0">
                <a:solidFill>
                  <a:schemeClr val="tx2"/>
                </a:solidFill>
              </a:rPr>
              <a:t> (</a:t>
            </a:r>
            <a:r>
              <a:rPr lang="ru-RU" sz="2400" dirty="0" err="1" smtClean="0">
                <a:solidFill>
                  <a:schemeClr val="tx2"/>
                </a:solidFill>
              </a:rPr>
              <a:t>ключові</a:t>
            </a:r>
            <a:r>
              <a:rPr lang="ru-RU" sz="2400" dirty="0" smtClean="0">
                <a:solidFill>
                  <a:schemeClr val="tx2"/>
                </a:solidFill>
              </a:rPr>
              <a:t> точки) для </a:t>
            </a:r>
            <a:r>
              <a:rPr lang="ru-RU" sz="2400" dirty="0" err="1" smtClean="0">
                <a:solidFill>
                  <a:schemeClr val="tx2"/>
                </a:solidFill>
              </a:rPr>
              <a:t>зворотнього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розрахунку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вирубки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Тюнену</a:t>
            </a:r>
            <a:endParaRPr lang="de-DE" sz="2400" dirty="0">
              <a:solidFill>
                <a:schemeClr val="tx2"/>
              </a:solidFill>
            </a:endParaRPr>
          </a:p>
          <a:p>
            <a:pPr marL="342900" indent="-342900">
              <a:spcAft>
                <a:spcPts val="300"/>
              </a:spcAft>
              <a:buFont typeface="Symbol" panose="05050102010706020507" pitchFamily="18" charset="2"/>
              <a:buChar char="®"/>
            </a:pPr>
            <a:endParaRPr lang="de-DE" sz="2400" dirty="0" smtClean="0">
              <a:solidFill>
                <a:schemeClr val="tx2"/>
              </a:solidFill>
            </a:endParaRPr>
          </a:p>
          <a:p>
            <a:pPr marL="342900" indent="-342900">
              <a:spcAft>
                <a:spcPts val="300"/>
              </a:spcAft>
              <a:buFont typeface="Symbol" panose="05050102010706020507" pitchFamily="18" charset="2"/>
              <a:buChar char="®"/>
            </a:pPr>
            <a:r>
              <a:rPr lang="ru-RU" sz="2400" dirty="0" err="1" smtClean="0">
                <a:solidFill>
                  <a:schemeClr val="tx2"/>
                </a:solidFill>
              </a:rPr>
              <a:t>Випадків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недооцінки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заготівлі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деревини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в </a:t>
            </a:r>
            <a:r>
              <a:rPr lang="ru-RU" sz="2400" dirty="0" err="1">
                <a:solidFill>
                  <a:schemeClr val="tx2"/>
                </a:solidFill>
              </a:rPr>
              <a:t>офіційній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статистиці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лісозаготівень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багато</a:t>
            </a:r>
            <a:endParaRPr lang="de-DE" sz="2400" dirty="0" smtClean="0">
              <a:solidFill>
                <a:schemeClr val="tx2"/>
              </a:solidFill>
            </a:endParaRPr>
          </a:p>
          <a:p>
            <a:pPr marL="342900" indent="-342900">
              <a:spcAft>
                <a:spcPts val="300"/>
              </a:spcAft>
              <a:buFont typeface="Symbol" panose="05050102010706020507" pitchFamily="18" charset="2"/>
              <a:buChar char="®"/>
            </a:pPr>
            <a:endParaRPr lang="de-DE" sz="2400" dirty="0">
              <a:solidFill>
                <a:schemeClr val="tx2"/>
              </a:solidFill>
            </a:endParaRPr>
          </a:p>
          <a:p>
            <a:pPr marL="342900" indent="-342900">
              <a:spcAft>
                <a:spcPts val="300"/>
              </a:spcAft>
              <a:buFont typeface="Symbol" panose="05050102010706020507" pitchFamily="18" charset="2"/>
              <a:buChar char="®"/>
            </a:pPr>
            <a:r>
              <a:rPr lang="ru-RU" sz="2400" dirty="0" err="1">
                <a:solidFill>
                  <a:schemeClr val="tx2"/>
                </a:solidFill>
              </a:rPr>
              <a:t>Результати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мають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велике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значення</a:t>
            </a:r>
            <a:r>
              <a:rPr lang="ru-RU" sz="2400" dirty="0" smtClean="0">
                <a:solidFill>
                  <a:schemeClr val="tx2"/>
                </a:solidFill>
              </a:rPr>
              <a:t> для </a:t>
            </a:r>
            <a:r>
              <a:rPr lang="ru-RU" sz="2400" dirty="0" err="1">
                <a:solidFill>
                  <a:schemeClr val="tx2"/>
                </a:solidFill>
              </a:rPr>
              <a:t>оцінки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сталості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німецького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лісового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господарства</a:t>
            </a:r>
            <a:endParaRPr lang="de-DE" sz="2400" dirty="0" smtClean="0">
              <a:solidFill>
                <a:schemeClr val="tx2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407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-63388"/>
            <a:ext cx="8424000" cy="486000"/>
          </a:xfrm>
        </p:spPr>
        <p:txBody>
          <a:bodyPr/>
          <a:lstStyle/>
          <a:p>
            <a:r>
              <a:rPr lang="uk-UA" dirty="0" smtClean="0"/>
              <a:t>Підґрунтя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60000" y="710752"/>
            <a:ext cx="8424862" cy="486000"/>
          </a:xfrm>
        </p:spPr>
        <p:txBody>
          <a:bodyPr/>
          <a:lstStyle/>
          <a:p>
            <a:r>
              <a:rPr lang="uk-UA" dirty="0" smtClean="0"/>
              <a:t>Чому ми не використовуємо офіційну статистику щодо заготівлі деревини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902433" y="1623074"/>
            <a:ext cx="7913320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de-DE" sz="2000" b="1" dirty="0" smtClean="0"/>
              <a:t>Verwendung der Kenngröße „Holzeinschlag“: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2000" dirty="0" smtClean="0"/>
              <a:t>Beurteilung von Nachhaltigkeit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2000" dirty="0" smtClean="0"/>
              <a:t>Abschätzung ungenutzter Rohholzpotentiale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2000" dirty="0" smtClean="0"/>
              <a:t>Ermittlung der Kohlenstoffspeicherung in Wald und Holz</a:t>
            </a:r>
          </a:p>
          <a:p>
            <a:endParaRPr lang="de-DE" sz="2000" dirty="0" smtClean="0"/>
          </a:p>
          <a:p>
            <a:r>
              <a:rPr lang="de-DE" sz="2000" b="1" dirty="0" smtClean="0"/>
              <a:t>Problem: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Es gibt Hinweise darauf, dass die amtliche Statistik den Holzeinschlag deutlich unterschätzt. </a:t>
            </a:r>
          </a:p>
          <a:p>
            <a:endParaRPr lang="de-DE" sz="2000" b="1" dirty="0" smtClean="0"/>
          </a:p>
          <a:p>
            <a:pPr marL="514350" indent="-514350">
              <a:buFont typeface="Arial" pitchFamily="34" charset="0"/>
              <a:buChar char="•"/>
            </a:pPr>
            <a:endParaRPr lang="de-DE" sz="2000" dirty="0" smtClean="0"/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574">
            <a:off x="1134053" y="2224180"/>
            <a:ext cx="5114925" cy="2886075"/>
          </a:xfrm>
          <a:prstGeom prst="rect">
            <a:avLst/>
          </a:prstGeom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1356">
            <a:off x="272766" y="1761174"/>
            <a:ext cx="5891996" cy="123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1618">
            <a:off x="201230" y="3552509"/>
            <a:ext cx="5237691" cy="192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feld 27"/>
          <p:cNvSpPr txBox="1"/>
          <p:nvPr/>
        </p:nvSpPr>
        <p:spPr>
          <a:xfrm>
            <a:off x="6373413" y="2276576"/>
            <a:ext cx="2770587" cy="37087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uk-UA" sz="2000" b="1" dirty="0" smtClean="0"/>
              <a:t>Дослідження</a:t>
            </a:r>
            <a:r>
              <a:rPr lang="de-DE" sz="2000" b="1" dirty="0" smtClean="0"/>
              <a:t>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err="1"/>
              <a:t>Ollmann</a:t>
            </a:r>
            <a:r>
              <a:rPr lang="de-DE" sz="2000" dirty="0"/>
              <a:t> (</a:t>
            </a:r>
            <a:r>
              <a:rPr lang="de-DE" sz="2000" dirty="0" smtClean="0"/>
              <a:t>1978)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err="1" smtClean="0"/>
              <a:t>Mellinghoff</a:t>
            </a:r>
            <a:r>
              <a:rPr lang="de-DE" sz="2000" dirty="0" smtClean="0"/>
              <a:t> </a:t>
            </a:r>
            <a:r>
              <a:rPr lang="uk-UA" sz="2000" dirty="0" smtClean="0"/>
              <a:t>та</a:t>
            </a:r>
            <a:r>
              <a:rPr lang="de-DE" sz="2000" dirty="0" smtClean="0"/>
              <a:t> </a:t>
            </a:r>
            <a:r>
              <a:rPr lang="de-DE" sz="2000" dirty="0"/>
              <a:t>Becker (1998</a:t>
            </a:r>
            <a:r>
              <a:rPr lang="de-DE" sz="2000" dirty="0" smtClean="0"/>
              <a:t>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Mantau</a:t>
            </a:r>
            <a:r>
              <a:rPr lang="de-DE" sz="2000" dirty="0"/>
              <a:t> (2004</a:t>
            </a:r>
            <a:r>
              <a:rPr lang="de-DE" sz="2000" dirty="0" smtClean="0"/>
              <a:t>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Dieter </a:t>
            </a:r>
            <a:r>
              <a:rPr lang="uk-UA" sz="2000" dirty="0" smtClean="0"/>
              <a:t>та</a:t>
            </a:r>
            <a:r>
              <a:rPr lang="de-DE" sz="2000" dirty="0" smtClean="0"/>
              <a:t> </a:t>
            </a:r>
            <a:r>
              <a:rPr lang="de-DE" sz="2000" dirty="0"/>
              <a:t>Englert (</a:t>
            </a:r>
            <a:r>
              <a:rPr lang="de-DE" sz="2000" dirty="0" smtClean="0"/>
              <a:t>2005)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Mantau </a:t>
            </a:r>
            <a:r>
              <a:rPr lang="de-DE" sz="2000" dirty="0"/>
              <a:t>et al. (</a:t>
            </a:r>
            <a:r>
              <a:rPr lang="de-DE" sz="2000" dirty="0" smtClean="0"/>
              <a:t>2007)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Weimar</a:t>
            </a:r>
            <a:r>
              <a:rPr lang="de-DE" sz="2000" dirty="0"/>
              <a:t> (</a:t>
            </a:r>
            <a:r>
              <a:rPr lang="de-DE" sz="2000" dirty="0" smtClean="0"/>
              <a:t>2011)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Mantau</a:t>
            </a:r>
            <a:r>
              <a:rPr lang="de-DE" sz="2000" dirty="0"/>
              <a:t> (</a:t>
            </a:r>
            <a:r>
              <a:rPr lang="de-DE" sz="2000" dirty="0" smtClean="0"/>
              <a:t>2012)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03161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503548" y="3356992"/>
            <a:ext cx="6983413" cy="2808461"/>
          </a:xfrm>
        </p:spPr>
        <p:txBody>
          <a:bodyPr rtlCol="0">
            <a:spAutoFit/>
          </a:bodyPr>
          <a:lstStyle/>
          <a:p>
            <a:pPr eaLnBrk="1" fontAlgn="auto" hangingPunct="1">
              <a:spcBef>
                <a:spcPts val="0"/>
              </a:spcBef>
              <a:buFont typeface="Arial" pitchFamily="34" charset="0"/>
              <a:buNone/>
              <a:defRPr/>
            </a:pPr>
            <a:endParaRPr lang="de-DE" dirty="0" smtClean="0">
              <a:solidFill>
                <a:schemeClr val="bg1"/>
              </a:solidFill>
            </a:endParaRPr>
          </a:p>
          <a:p>
            <a:pPr eaLnBrk="1" fontAlgn="auto" hangingPunct="1">
              <a:spcBef>
                <a:spcPts val="0"/>
              </a:spcBef>
              <a:buFont typeface="Arial" pitchFamily="34" charset="0"/>
              <a:buNone/>
              <a:defRPr/>
            </a:pPr>
            <a:endParaRPr lang="de-DE" dirty="0" smtClean="0">
              <a:solidFill>
                <a:schemeClr val="bg1"/>
              </a:solidFill>
            </a:endParaRPr>
          </a:p>
          <a:p>
            <a:pPr eaLnBrk="1" fontAlgn="auto" hangingPunct="1">
              <a:spcBef>
                <a:spcPts val="0"/>
              </a:spcBef>
              <a:defRPr/>
            </a:pPr>
            <a:endParaRPr lang="de-DE" dirty="0" smtClean="0">
              <a:solidFill>
                <a:schemeClr val="bg1"/>
              </a:solidFill>
            </a:endParaRPr>
          </a:p>
          <a:p>
            <a:pPr eaLnBrk="1" fontAlgn="auto" hangingPunct="1">
              <a:spcBef>
                <a:spcPts val="0"/>
              </a:spcBef>
              <a:defRPr/>
            </a:pPr>
            <a:endParaRPr lang="de-DE" dirty="0">
              <a:solidFill>
                <a:schemeClr val="bg1"/>
              </a:solidFill>
            </a:endParaRPr>
          </a:p>
          <a:p>
            <a:pPr eaLnBrk="1" fontAlgn="auto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dirty="0" err="1" smtClean="0">
                <a:solidFill>
                  <a:schemeClr val="bg1"/>
                </a:solidFill>
              </a:rPr>
              <a:t>Тюнен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Інститут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мІжнародного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лІсового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господарства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економІки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лІсового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господарства</a:t>
            </a:r>
            <a:endParaRPr lang="de-DE" dirty="0">
              <a:solidFill>
                <a:schemeClr val="bg1"/>
              </a:solidFill>
            </a:endParaRPr>
          </a:p>
          <a:p>
            <a:pPr eaLnBrk="1" fontAlgn="auto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de-DE" dirty="0">
                <a:solidFill>
                  <a:schemeClr val="bg1"/>
                </a:solidFill>
              </a:rPr>
              <a:t>Leuschnerstr. 91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21031 Hamburg</a:t>
            </a:r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Web: www.thuenen.de</a:t>
            </a:r>
          </a:p>
          <a:p>
            <a:pPr marL="180975" indent="-180975" eaLnBrk="1" fontAlgn="auto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endParaRPr lang="ru-RU" sz="1000" dirty="0" smtClean="0">
              <a:solidFill>
                <a:prstClr val="white"/>
              </a:solidFill>
            </a:endParaRPr>
          </a:p>
          <a:p>
            <a:pPr marL="180975" indent="-180975" eaLnBrk="1" fontAlgn="auto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000" dirty="0" err="1" smtClean="0">
                <a:solidFill>
                  <a:prstClr val="white"/>
                </a:solidFill>
              </a:rPr>
              <a:t>Інститут</a:t>
            </a:r>
            <a:r>
              <a:rPr lang="ru-RU" sz="1000" dirty="0" smtClean="0">
                <a:solidFill>
                  <a:prstClr val="white"/>
                </a:solidFill>
              </a:rPr>
              <a:t> </a:t>
            </a:r>
            <a:r>
              <a:rPr lang="ru-RU" sz="1000" dirty="0" err="1">
                <a:solidFill>
                  <a:prstClr val="white"/>
                </a:solidFill>
              </a:rPr>
              <a:t>Йоганна</a:t>
            </a:r>
            <a:r>
              <a:rPr lang="ru-RU" sz="1000" dirty="0">
                <a:solidFill>
                  <a:prstClr val="white"/>
                </a:solidFill>
              </a:rPr>
              <a:t> </a:t>
            </a:r>
            <a:r>
              <a:rPr lang="ru-RU" sz="1000" dirty="0" err="1">
                <a:solidFill>
                  <a:prstClr val="white"/>
                </a:solidFill>
              </a:rPr>
              <a:t>Генріха</a:t>
            </a:r>
            <a:r>
              <a:rPr lang="ru-RU" sz="1000" dirty="0">
                <a:solidFill>
                  <a:prstClr val="white"/>
                </a:solidFill>
              </a:rPr>
              <a:t> фон </a:t>
            </a:r>
            <a:r>
              <a:rPr lang="ru-RU" sz="1000" dirty="0" err="1">
                <a:solidFill>
                  <a:prstClr val="white"/>
                </a:solidFill>
              </a:rPr>
              <a:t>Тюнена</a:t>
            </a:r>
            <a:r>
              <a:rPr lang="ru-RU" sz="1000" dirty="0">
                <a:solidFill>
                  <a:prstClr val="white"/>
                </a:solidFill>
              </a:rPr>
              <a:t>, </a:t>
            </a:r>
            <a:r>
              <a:rPr lang="ru-RU" sz="1000" dirty="0" err="1">
                <a:solidFill>
                  <a:prstClr val="white"/>
                </a:solidFill>
              </a:rPr>
              <a:t>Федеральний</a:t>
            </a:r>
            <a:r>
              <a:rPr lang="ru-RU" sz="1000" dirty="0">
                <a:solidFill>
                  <a:prstClr val="white"/>
                </a:solidFill>
              </a:rPr>
              <a:t> </a:t>
            </a:r>
            <a:r>
              <a:rPr lang="ru-RU" sz="1000" dirty="0" err="1">
                <a:solidFill>
                  <a:prstClr val="white"/>
                </a:solidFill>
              </a:rPr>
              <a:t>науково-дослідний</a:t>
            </a:r>
            <a:r>
              <a:rPr lang="ru-RU" sz="1000" dirty="0">
                <a:solidFill>
                  <a:prstClr val="white"/>
                </a:solidFill>
              </a:rPr>
              <a:t> </a:t>
            </a:r>
            <a:r>
              <a:rPr lang="ru-RU" sz="1000" dirty="0" err="1">
                <a:solidFill>
                  <a:prstClr val="white"/>
                </a:solidFill>
              </a:rPr>
              <a:t>інститут</a:t>
            </a:r>
            <a:r>
              <a:rPr lang="ru-RU" sz="1000" dirty="0">
                <a:solidFill>
                  <a:prstClr val="white"/>
                </a:solidFill>
              </a:rPr>
              <a:t> </a:t>
            </a:r>
            <a:r>
              <a:rPr lang="ru-RU" sz="1000" dirty="0" err="1" smtClean="0">
                <a:solidFill>
                  <a:prstClr val="white"/>
                </a:solidFill>
              </a:rPr>
              <a:t>сільської</a:t>
            </a:r>
            <a:r>
              <a:rPr lang="ru-RU" sz="1000" dirty="0" smtClean="0">
                <a:solidFill>
                  <a:prstClr val="white"/>
                </a:solidFill>
              </a:rPr>
              <a:t> </a:t>
            </a:r>
            <a:r>
              <a:rPr lang="ru-RU" sz="1000" dirty="0" err="1" smtClean="0">
                <a:solidFill>
                  <a:prstClr val="white"/>
                </a:solidFill>
              </a:rPr>
              <a:t>місцевості</a:t>
            </a:r>
            <a:r>
              <a:rPr lang="ru-RU" sz="1000" dirty="0" smtClean="0">
                <a:solidFill>
                  <a:prstClr val="white"/>
                </a:solidFill>
              </a:rPr>
              <a:t>, </a:t>
            </a:r>
            <a:r>
              <a:rPr lang="ru-RU" sz="1000" dirty="0" err="1">
                <a:solidFill>
                  <a:prstClr val="white"/>
                </a:solidFill>
              </a:rPr>
              <a:t>лісового</a:t>
            </a:r>
            <a:r>
              <a:rPr lang="ru-RU" sz="1000" dirty="0">
                <a:solidFill>
                  <a:prstClr val="white"/>
                </a:solidFill>
              </a:rPr>
              <a:t> та </a:t>
            </a:r>
            <a:r>
              <a:rPr lang="ru-RU" sz="1000" dirty="0" err="1" smtClean="0">
                <a:solidFill>
                  <a:prstClr val="white"/>
                </a:solidFill>
              </a:rPr>
              <a:t>рибного</a:t>
            </a:r>
            <a:r>
              <a:rPr lang="ru-RU" sz="1000" dirty="0" smtClean="0">
                <a:solidFill>
                  <a:prstClr val="white"/>
                </a:solidFill>
              </a:rPr>
              <a:t> </a:t>
            </a:r>
            <a:r>
              <a:rPr lang="ru-RU" sz="1000" dirty="0" err="1" smtClean="0">
                <a:solidFill>
                  <a:prstClr val="white"/>
                </a:solidFill>
              </a:rPr>
              <a:t>господарства</a:t>
            </a:r>
            <a:r>
              <a:rPr lang="ru-RU" sz="1000" dirty="0" smtClean="0">
                <a:solidFill>
                  <a:prstClr val="white"/>
                </a:solidFill>
              </a:rPr>
              <a:t> </a:t>
            </a:r>
            <a:r>
              <a:rPr lang="ru-RU" sz="1000" dirty="0">
                <a:solidFill>
                  <a:prstClr val="white"/>
                </a:solidFill>
              </a:rPr>
              <a:t>- </a:t>
            </a:r>
            <a:r>
              <a:rPr lang="ru-RU" sz="1000" dirty="0" smtClean="0">
                <a:solidFill>
                  <a:prstClr val="white"/>
                </a:solidFill>
              </a:rPr>
              <a:t>коротко: </a:t>
            </a:r>
            <a:r>
              <a:rPr lang="ru-RU" sz="1000" dirty="0" err="1">
                <a:solidFill>
                  <a:prstClr val="white"/>
                </a:solidFill>
              </a:rPr>
              <a:t>Інститут</a:t>
            </a:r>
            <a:r>
              <a:rPr lang="ru-RU" sz="1000" dirty="0">
                <a:solidFill>
                  <a:prstClr val="white"/>
                </a:solidFill>
              </a:rPr>
              <a:t> </a:t>
            </a:r>
            <a:r>
              <a:rPr lang="ru-RU" sz="1000" dirty="0" err="1">
                <a:solidFill>
                  <a:prstClr val="white"/>
                </a:solidFill>
              </a:rPr>
              <a:t>Тюнена</a:t>
            </a:r>
            <a:r>
              <a:rPr lang="ru-RU" sz="1000" dirty="0">
                <a:solidFill>
                  <a:prstClr val="white"/>
                </a:solidFill>
              </a:rPr>
              <a:t> - </a:t>
            </a:r>
            <a:r>
              <a:rPr lang="ru-RU" sz="1000" dirty="0" err="1">
                <a:solidFill>
                  <a:prstClr val="white"/>
                </a:solidFill>
              </a:rPr>
              <a:t>складається</a:t>
            </a:r>
            <a:r>
              <a:rPr lang="ru-RU" sz="1000" dirty="0">
                <a:solidFill>
                  <a:prstClr val="white"/>
                </a:solidFill>
              </a:rPr>
              <a:t> з 14 </a:t>
            </a:r>
            <a:r>
              <a:rPr lang="ru-RU" sz="1000" dirty="0" err="1">
                <a:solidFill>
                  <a:prstClr val="white"/>
                </a:solidFill>
              </a:rPr>
              <a:t>спеціалізованих</a:t>
            </a:r>
            <a:r>
              <a:rPr lang="ru-RU" sz="1000" dirty="0">
                <a:solidFill>
                  <a:prstClr val="white"/>
                </a:solidFill>
              </a:rPr>
              <a:t> </a:t>
            </a:r>
            <a:r>
              <a:rPr lang="ru-RU" sz="1000" dirty="0" err="1">
                <a:solidFill>
                  <a:prstClr val="white"/>
                </a:solidFill>
              </a:rPr>
              <a:t>інститутів</a:t>
            </a:r>
            <a:r>
              <a:rPr lang="ru-RU" sz="1000" dirty="0">
                <a:solidFill>
                  <a:prstClr val="white"/>
                </a:solidFill>
              </a:rPr>
              <a:t>, </a:t>
            </a:r>
            <a:r>
              <a:rPr lang="ru-RU" sz="1000" dirty="0" err="1">
                <a:solidFill>
                  <a:prstClr val="white"/>
                </a:solidFill>
              </a:rPr>
              <a:t>які</a:t>
            </a:r>
            <a:r>
              <a:rPr lang="ru-RU" sz="1000" dirty="0">
                <a:solidFill>
                  <a:prstClr val="white"/>
                </a:solidFill>
              </a:rPr>
              <a:t> </a:t>
            </a:r>
            <a:r>
              <a:rPr lang="ru-RU" sz="1000" dirty="0" err="1">
                <a:solidFill>
                  <a:prstClr val="white"/>
                </a:solidFill>
              </a:rPr>
              <a:t>проводять</a:t>
            </a:r>
            <a:r>
              <a:rPr lang="ru-RU" sz="1000" dirty="0">
                <a:solidFill>
                  <a:prstClr val="white"/>
                </a:solidFill>
              </a:rPr>
              <a:t> </a:t>
            </a:r>
            <a:r>
              <a:rPr lang="ru-RU" sz="1000" dirty="0" err="1">
                <a:solidFill>
                  <a:prstClr val="white"/>
                </a:solidFill>
              </a:rPr>
              <a:t>дослідження</a:t>
            </a:r>
            <a:r>
              <a:rPr lang="ru-RU" sz="1000" dirty="0">
                <a:solidFill>
                  <a:prstClr val="white"/>
                </a:solidFill>
              </a:rPr>
              <a:t> в </a:t>
            </a:r>
            <a:r>
              <a:rPr lang="ru-RU" sz="1000" dirty="0" err="1">
                <a:solidFill>
                  <a:prstClr val="white"/>
                </a:solidFill>
              </a:rPr>
              <a:t>галузі</a:t>
            </a:r>
            <a:r>
              <a:rPr lang="ru-RU" sz="1000" dirty="0">
                <a:solidFill>
                  <a:prstClr val="white"/>
                </a:solidFill>
              </a:rPr>
              <a:t> </a:t>
            </a:r>
            <a:r>
              <a:rPr lang="ru-RU" sz="1000" dirty="0" err="1">
                <a:solidFill>
                  <a:prstClr val="white"/>
                </a:solidFill>
              </a:rPr>
              <a:t>економіки</a:t>
            </a:r>
            <a:r>
              <a:rPr lang="ru-RU" sz="1000" dirty="0">
                <a:solidFill>
                  <a:prstClr val="white"/>
                </a:solidFill>
              </a:rPr>
              <a:t>, </a:t>
            </a:r>
            <a:r>
              <a:rPr lang="ru-RU" sz="1000" dirty="0" err="1">
                <a:solidFill>
                  <a:prstClr val="white"/>
                </a:solidFill>
              </a:rPr>
              <a:t>екології</a:t>
            </a:r>
            <a:r>
              <a:rPr lang="ru-RU" sz="1000" dirty="0">
                <a:solidFill>
                  <a:prstClr val="white"/>
                </a:solidFill>
              </a:rPr>
              <a:t> та </a:t>
            </a:r>
            <a:r>
              <a:rPr lang="ru-RU" sz="1000" dirty="0" err="1" smtClean="0">
                <a:solidFill>
                  <a:prstClr val="white"/>
                </a:solidFill>
              </a:rPr>
              <a:t>технологій</a:t>
            </a:r>
            <a:r>
              <a:rPr lang="ru-RU" sz="1000" dirty="0" smtClean="0">
                <a:solidFill>
                  <a:prstClr val="white"/>
                </a:solidFill>
              </a:rPr>
              <a:t>, а </a:t>
            </a:r>
            <a:r>
              <a:rPr lang="ru-RU" sz="1000" dirty="0" err="1" smtClean="0">
                <a:solidFill>
                  <a:prstClr val="white"/>
                </a:solidFill>
              </a:rPr>
              <a:t>також</a:t>
            </a:r>
            <a:r>
              <a:rPr lang="ru-RU" sz="1000" dirty="0" smtClean="0">
                <a:solidFill>
                  <a:prstClr val="white"/>
                </a:solidFill>
              </a:rPr>
              <a:t> </a:t>
            </a:r>
            <a:r>
              <a:rPr lang="ru-RU" sz="1000" dirty="0" err="1" smtClean="0">
                <a:solidFill>
                  <a:prstClr val="white"/>
                </a:solidFill>
              </a:rPr>
              <a:t>надають</a:t>
            </a:r>
            <a:r>
              <a:rPr lang="ru-RU" sz="1000" dirty="0" smtClean="0">
                <a:solidFill>
                  <a:prstClr val="white"/>
                </a:solidFill>
              </a:rPr>
              <a:t> </a:t>
            </a:r>
            <a:r>
              <a:rPr lang="ru-RU" sz="1000" dirty="0" err="1" smtClean="0">
                <a:solidFill>
                  <a:prstClr val="white"/>
                </a:solidFill>
              </a:rPr>
              <a:t>консультації</a:t>
            </a:r>
            <a:r>
              <a:rPr lang="ru-RU" sz="1000" dirty="0" smtClean="0">
                <a:solidFill>
                  <a:prstClr val="white"/>
                </a:solidFill>
              </a:rPr>
              <a:t> </a:t>
            </a:r>
            <a:r>
              <a:rPr lang="ru-RU" sz="1000" dirty="0" err="1" smtClean="0">
                <a:solidFill>
                  <a:prstClr val="white"/>
                </a:solidFill>
              </a:rPr>
              <a:t>політикам</a:t>
            </a:r>
            <a:r>
              <a:rPr lang="ru-RU" sz="1000" dirty="0" smtClean="0">
                <a:solidFill>
                  <a:prstClr val="white"/>
                </a:solidFill>
              </a:rPr>
              <a:t>.</a:t>
            </a:r>
            <a:endParaRPr lang="de-DE" sz="1000" dirty="0">
              <a:solidFill>
                <a:prstClr val="white"/>
              </a:solidFill>
            </a:endParaRPr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539750" y="6156325"/>
            <a:ext cx="2447925" cy="701675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uk-UA" dirty="0" smtClean="0"/>
              <a:t>Київ</a:t>
            </a:r>
            <a:r>
              <a:rPr lang="de-DE" dirty="0" smtClean="0"/>
              <a:t>,</a:t>
            </a:r>
            <a:endParaRPr lang="de-DE" dirty="0"/>
          </a:p>
          <a:p>
            <a:pPr eaLnBrk="1" hangingPunct="1">
              <a:spcAft>
                <a:spcPct val="0"/>
              </a:spcAft>
            </a:pPr>
            <a:r>
              <a:rPr lang="de-DE" dirty="0" smtClean="0"/>
              <a:t>29.10.2019</a:t>
            </a:r>
            <a:endParaRPr lang="de-DE" dirty="0"/>
          </a:p>
        </p:txBody>
      </p:sp>
      <p:sp>
        <p:nvSpPr>
          <p:cNvPr id="8" name="Titel 6"/>
          <p:cNvSpPr txBox="1">
            <a:spLocks/>
          </p:cNvSpPr>
          <p:nvPr/>
        </p:nvSpPr>
        <p:spPr bwMode="auto">
          <a:xfrm>
            <a:off x="386206" y="1730540"/>
            <a:ext cx="82438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de-DE" sz="3200" dirty="0" smtClean="0"/>
          </a:p>
          <a:p>
            <a:pPr eaLnBrk="1" hangingPunct="1"/>
            <a:endParaRPr lang="de-DE" sz="3200" dirty="0"/>
          </a:p>
          <a:p>
            <a:pPr eaLnBrk="1" hangingPunct="1"/>
            <a:endParaRPr lang="de-DE" sz="3200" dirty="0" smtClean="0"/>
          </a:p>
          <a:p>
            <a:pPr eaLnBrk="1" hangingPunct="1"/>
            <a:endParaRPr lang="de-DE" sz="3200" dirty="0"/>
          </a:p>
          <a:p>
            <a:pPr eaLnBrk="1" hangingPunct="1"/>
            <a:r>
              <a:rPr lang="uk-UA" sz="3200" i="1" dirty="0" smtClean="0"/>
              <a:t>Дуже дякую за Вашу увагу</a:t>
            </a:r>
            <a:r>
              <a:rPr lang="de-DE" sz="3200" i="1" dirty="0" smtClean="0"/>
              <a:t>!</a:t>
            </a:r>
            <a:endParaRPr lang="de-DE" sz="3200" i="1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787915"/>
              </p:ext>
            </p:extLst>
          </p:nvPr>
        </p:nvGraphicFramePr>
        <p:xfrm>
          <a:off x="395536" y="3500438"/>
          <a:ext cx="3420380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0">
                  <a:extLst>
                    <a:ext uri="{9D8B030D-6E8A-4147-A177-3AD203B41FA5}">
                      <a16:colId xmlns:a16="http://schemas.microsoft.com/office/drawing/2014/main" xmlns="" val="11696532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solidFill>
                            <a:schemeClr val="bg1"/>
                          </a:solidFill>
                        </a:rPr>
                        <a:t>Др</a:t>
                      </a:r>
                      <a:r>
                        <a:rPr lang="de-DE" sz="1600" dirty="0" smtClean="0">
                          <a:solidFill>
                            <a:schemeClr val="bg1"/>
                          </a:solidFill>
                        </a:rPr>
                        <a:t>. </a:t>
                      </a:r>
                      <a:r>
                        <a:rPr lang="ru-RU" sz="1600" dirty="0" err="1" smtClean="0">
                          <a:solidFill>
                            <a:schemeClr val="bg1"/>
                          </a:solidFill>
                        </a:rPr>
                        <a:t>Домінік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chemeClr val="bg1"/>
                          </a:solidFill>
                        </a:rPr>
                        <a:t>Йохем</a:t>
                      </a:r>
                      <a:endParaRPr lang="de-DE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Тел</a:t>
                      </a:r>
                      <a:r>
                        <a:rPr lang="de-DE" sz="1600" dirty="0" smtClean="0">
                          <a:solidFill>
                            <a:schemeClr val="bg1"/>
                          </a:solidFill>
                        </a:rPr>
                        <a:t>:    +49 (0)40 73962-325</a:t>
                      </a:r>
                      <a:endParaRPr lang="ru-RU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Е-</a:t>
                      </a:r>
                      <a:r>
                        <a:rPr lang="ru-RU" sz="1600" dirty="0" err="1" smtClean="0">
                          <a:solidFill>
                            <a:schemeClr val="bg1"/>
                          </a:solidFill>
                        </a:rPr>
                        <a:t>майл</a:t>
                      </a:r>
                      <a:r>
                        <a:rPr lang="de-DE" sz="1600" dirty="0" smtClean="0">
                          <a:solidFill>
                            <a:schemeClr val="bg1"/>
                          </a:solidFill>
                        </a:rPr>
                        <a:t>: dominik.jochem@thuenen.de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6099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371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-63388"/>
            <a:ext cx="8424000" cy="486000"/>
          </a:xfrm>
        </p:spPr>
        <p:txBody>
          <a:bodyPr/>
          <a:lstStyle/>
          <a:p>
            <a:r>
              <a:rPr lang="uk-UA" dirty="0" smtClean="0"/>
              <a:t>Підґрунтя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60000" y="746756"/>
            <a:ext cx="8424862" cy="486000"/>
          </a:xfrm>
        </p:spPr>
        <p:txBody>
          <a:bodyPr/>
          <a:lstStyle/>
          <a:p>
            <a:r>
              <a:rPr lang="uk-UA" dirty="0"/>
              <a:t>Чому ми не використовуємо офіційну статистику щодо заготівлі деревини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41" name="Textfeld 40"/>
          <p:cNvSpPr txBox="1"/>
          <p:nvPr/>
        </p:nvSpPr>
        <p:spPr>
          <a:xfrm>
            <a:off x="5834838" y="1166486"/>
            <a:ext cx="3734534" cy="4967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uk-UA" sz="2400" b="1" dirty="0" smtClean="0"/>
              <a:t>Можливі причини</a:t>
            </a:r>
            <a:r>
              <a:rPr lang="de-DE" sz="2400" b="1" dirty="0" smtClean="0"/>
              <a:t>:</a:t>
            </a:r>
          </a:p>
        </p:txBody>
      </p:sp>
      <p:graphicFrame>
        <p:nvGraphicFramePr>
          <p:cNvPr id="42" name="Diagramm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732549"/>
              </p:ext>
            </p:extLst>
          </p:nvPr>
        </p:nvGraphicFramePr>
        <p:xfrm>
          <a:off x="0" y="1160748"/>
          <a:ext cx="5724128" cy="5004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Geschweifte Klammer rechts 42"/>
          <p:cNvSpPr/>
          <p:nvPr/>
        </p:nvSpPr>
        <p:spPr>
          <a:xfrm rot="10800000">
            <a:off x="2333522" y="1610124"/>
            <a:ext cx="356296" cy="1530844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5" name="Textfeld 2"/>
          <p:cNvSpPr txBox="1"/>
          <p:nvPr/>
        </p:nvSpPr>
        <p:spPr>
          <a:xfrm>
            <a:off x="907008" y="2207644"/>
            <a:ext cx="1435944" cy="356382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smtClean="0"/>
              <a:t>нестача</a:t>
            </a:r>
            <a:r>
              <a:rPr lang="de-DE" sz="2000" baseline="0" dirty="0" smtClean="0"/>
              <a:t>!</a:t>
            </a:r>
            <a:endParaRPr lang="de-DE" sz="2000" dirty="0"/>
          </a:p>
        </p:txBody>
      </p:sp>
      <p:sp>
        <p:nvSpPr>
          <p:cNvPr id="46" name="Rechteck 45"/>
          <p:cNvSpPr/>
          <p:nvPr/>
        </p:nvSpPr>
        <p:spPr>
          <a:xfrm>
            <a:off x="5555502" y="1663225"/>
            <a:ext cx="36124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2000" dirty="0" smtClean="0"/>
              <a:t>Як правило оцінка </a:t>
            </a:r>
            <a:r>
              <a:rPr lang="de-DE" sz="2000" dirty="0" smtClean="0"/>
              <a:t>(</a:t>
            </a:r>
            <a:r>
              <a:rPr lang="uk-UA" sz="2000" dirty="0" smtClean="0"/>
              <a:t>експертна</a:t>
            </a:r>
            <a:r>
              <a:rPr lang="de-DE" sz="2000" dirty="0" smtClean="0"/>
              <a:t>) </a:t>
            </a:r>
            <a:r>
              <a:rPr lang="uk-UA" sz="2000" dirty="0" smtClean="0"/>
              <a:t>кількості заготовленої деревини в приватному лісі без емпіричної основи даних</a:t>
            </a:r>
            <a:endParaRPr lang="de-DE" sz="2000" dirty="0" smtClean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000" dirty="0" smtClean="0"/>
              <a:t>BWI3</a:t>
            </a:r>
            <a:r>
              <a:rPr lang="de-DE" sz="2000" dirty="0"/>
              <a:t>: </a:t>
            </a:r>
            <a:r>
              <a:rPr lang="uk-UA" sz="2000" dirty="0" smtClean="0"/>
              <a:t>біля</a:t>
            </a:r>
            <a:r>
              <a:rPr lang="de-DE" sz="2000" dirty="0" smtClean="0"/>
              <a:t> 48 % </a:t>
            </a:r>
            <a:r>
              <a:rPr lang="uk-UA" sz="2000" dirty="0" smtClean="0"/>
              <a:t>площі лісів</a:t>
            </a:r>
            <a:r>
              <a:rPr lang="de-DE" sz="2000" dirty="0" smtClean="0"/>
              <a:t> </a:t>
            </a:r>
            <a:r>
              <a:rPr lang="uk-UA" sz="2000" dirty="0" smtClean="0"/>
              <a:t>знаходиться у приватній власності</a:t>
            </a:r>
            <a:endParaRPr lang="de-DE" sz="2000" dirty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2000" dirty="0" smtClean="0"/>
              <a:t>Є вказівки на те</a:t>
            </a:r>
            <a:r>
              <a:rPr lang="de-DE" sz="2000" dirty="0" smtClean="0"/>
              <a:t>, </a:t>
            </a:r>
            <a:r>
              <a:rPr lang="uk-UA" sz="2000" dirty="0" smtClean="0"/>
              <a:t>що велика частка заготівлі дров не реєструється</a:t>
            </a:r>
            <a:endParaRPr lang="de-DE" sz="2000" dirty="0"/>
          </a:p>
        </p:txBody>
      </p:sp>
      <p:sp>
        <p:nvSpPr>
          <p:cNvPr id="47" name="Geschweifte Klammer rechts 46"/>
          <p:cNvSpPr/>
          <p:nvPr/>
        </p:nvSpPr>
        <p:spPr>
          <a:xfrm>
            <a:off x="4795076" y="1610124"/>
            <a:ext cx="774800" cy="1530844"/>
          </a:xfrm>
          <a:prstGeom prst="rightBrace">
            <a:avLst>
              <a:gd name="adj1" fmla="val 8333"/>
              <a:gd name="adj2" fmla="val 2063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/>
          <p:cNvSpPr/>
          <p:nvPr/>
        </p:nvSpPr>
        <p:spPr>
          <a:xfrm>
            <a:off x="9218888" y="1300436"/>
            <a:ext cx="359802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uk-UA" sz="2400" b="1" dirty="0" smtClean="0"/>
              <a:t>Мета</a:t>
            </a:r>
            <a:r>
              <a:rPr lang="de-DE" sz="2400" b="1" dirty="0" smtClean="0"/>
              <a:t>: 	</a:t>
            </a:r>
          </a:p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uk-UA" sz="2400" dirty="0" smtClean="0"/>
              <a:t>Оптимізація та розширення моделі для розрахунку дійсного об'єму заготовленої деревини </a:t>
            </a:r>
            <a:r>
              <a:rPr lang="de-DE" sz="2400" dirty="0" smtClean="0"/>
              <a:t>(</a:t>
            </a:r>
            <a:r>
              <a:rPr lang="uk-UA" sz="2400" dirty="0" smtClean="0"/>
              <a:t>постфактум</a:t>
            </a:r>
            <a:r>
              <a:rPr lang="de-DE" sz="2400" dirty="0" smtClean="0"/>
              <a:t>)</a:t>
            </a:r>
            <a:r>
              <a:rPr lang="uk-UA" sz="2400" dirty="0"/>
              <a:t> з урахуванням використання</a:t>
            </a:r>
            <a:endParaRPr lang="de-DE" sz="2400" dirty="0" smtClean="0"/>
          </a:p>
          <a:p>
            <a:pPr>
              <a:lnSpc>
                <a:spcPts val="2400"/>
              </a:lnSpc>
              <a:spcAft>
                <a:spcPts val="1200"/>
              </a:spcAft>
            </a:pPr>
            <a:endParaRPr lang="de-DE" sz="2400" dirty="0"/>
          </a:p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uk-UA" sz="2400" i="1" dirty="0" smtClean="0"/>
              <a:t>Метод</a:t>
            </a:r>
            <a:r>
              <a:rPr lang="de-DE" sz="2400" i="1" dirty="0" smtClean="0"/>
              <a:t>: </a:t>
            </a:r>
            <a:r>
              <a:rPr lang="uk-UA" sz="2400" i="1" dirty="0" smtClean="0"/>
              <a:t>заснований на </a:t>
            </a:r>
            <a:endParaRPr lang="de-DE" sz="2400" i="1" dirty="0" smtClean="0"/>
          </a:p>
          <a:p>
            <a:pPr marL="342900" indent="-342900">
              <a:lnSpc>
                <a:spcPts val="24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400" i="1" dirty="0" smtClean="0"/>
              <a:t>Mantau</a:t>
            </a:r>
            <a:r>
              <a:rPr lang="de-DE" sz="2400" i="1" dirty="0"/>
              <a:t> (2004</a:t>
            </a:r>
            <a:r>
              <a:rPr lang="de-DE" sz="2400" i="1" dirty="0" smtClean="0"/>
              <a:t>)</a:t>
            </a:r>
          </a:p>
          <a:p>
            <a:pPr marL="342900" indent="-342900">
              <a:lnSpc>
                <a:spcPts val="24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400" i="1" dirty="0" smtClean="0"/>
              <a:t>Dieter</a:t>
            </a:r>
            <a:r>
              <a:rPr lang="de-DE" sz="2400" i="1" dirty="0"/>
              <a:t> </a:t>
            </a:r>
            <a:r>
              <a:rPr lang="de-DE" sz="2400" i="1" dirty="0" smtClean="0"/>
              <a:t>et </a:t>
            </a:r>
            <a:r>
              <a:rPr lang="de-DE" sz="2400" i="1" dirty="0"/>
              <a:t>al. (2004</a:t>
            </a:r>
            <a:r>
              <a:rPr lang="de-DE" sz="2400" i="1" dirty="0" smtClean="0"/>
              <a:t>)</a:t>
            </a:r>
            <a:r>
              <a:rPr lang="uk-UA" sz="2400" dirty="0" smtClean="0"/>
              <a:t> </a:t>
            </a:r>
            <a:endParaRPr lang="de-DE" sz="2400" i="1" dirty="0"/>
          </a:p>
        </p:txBody>
      </p:sp>
      <p:sp>
        <p:nvSpPr>
          <p:cNvPr id="11" name="Textfeld 2"/>
          <p:cNvSpPr txBox="1"/>
          <p:nvPr/>
        </p:nvSpPr>
        <p:spPr>
          <a:xfrm>
            <a:off x="3075164" y="4329100"/>
            <a:ext cx="2480338" cy="396044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uk-UA" sz="1600" dirty="0" smtClean="0"/>
              <a:t>Третя Федеральна інвентаризація лісів</a:t>
            </a:r>
            <a:endParaRPr lang="de-DE" sz="1600" dirty="0"/>
          </a:p>
        </p:txBody>
      </p:sp>
      <p:sp>
        <p:nvSpPr>
          <p:cNvPr id="12" name="Textfeld 2"/>
          <p:cNvSpPr txBox="1"/>
          <p:nvPr/>
        </p:nvSpPr>
        <p:spPr>
          <a:xfrm>
            <a:off x="3065749" y="4868224"/>
            <a:ext cx="2369628" cy="580653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uk-UA" sz="1600" dirty="0" smtClean="0"/>
              <a:t>Середнє офіційної статистики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72274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Graphic spid="42" grpId="0">
        <p:bldAsOne/>
      </p:bldGraphic>
      <p:bldP spid="43" grpId="0" animBg="1"/>
      <p:bldP spid="45" grpId="0" animBg="1"/>
      <p:bldP spid="46" grpId="0"/>
      <p:bldP spid="46" grpId="1"/>
      <p:bldP spid="47" grpId="0" animBg="1"/>
      <p:bldP spid="47" grpId="1" animBg="1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60000" y="522000"/>
            <a:ext cx="8424862" cy="486000"/>
          </a:xfrm>
        </p:spPr>
        <p:txBody>
          <a:bodyPr/>
          <a:lstStyle/>
          <a:p>
            <a:r>
              <a:rPr lang="uk-UA" dirty="0" smtClean="0"/>
              <a:t>Яким є основний підхід</a:t>
            </a:r>
            <a:r>
              <a:rPr lang="de-DE" dirty="0" smtClean="0"/>
              <a:t>?</a:t>
            </a:r>
            <a:endParaRPr lang="de-DE" dirty="0"/>
          </a:p>
        </p:txBody>
      </p:sp>
      <p:grpSp>
        <p:nvGrpSpPr>
          <p:cNvPr id="45" name="Gruppieren 44"/>
          <p:cNvGrpSpPr/>
          <p:nvPr/>
        </p:nvGrpSpPr>
        <p:grpSpPr>
          <a:xfrm rot="10800000">
            <a:off x="92772" y="1343604"/>
            <a:ext cx="5486160" cy="4657509"/>
            <a:chOff x="1800527" y="1412775"/>
            <a:chExt cx="6061831" cy="4608513"/>
          </a:xfrm>
        </p:grpSpPr>
        <p:grpSp>
          <p:nvGrpSpPr>
            <p:cNvPr id="46" name="Gruppieren 22"/>
            <p:cNvGrpSpPr/>
            <p:nvPr/>
          </p:nvGrpSpPr>
          <p:grpSpPr>
            <a:xfrm rot="10800000">
              <a:off x="1800527" y="1412775"/>
              <a:ext cx="6061831" cy="4608513"/>
              <a:chOff x="193140" y="1826486"/>
              <a:chExt cx="4522876" cy="3700284"/>
            </a:xfrm>
            <a:solidFill>
              <a:schemeClr val="bg1"/>
            </a:solidFill>
          </p:grpSpPr>
          <p:grpSp>
            <p:nvGrpSpPr>
              <p:cNvPr id="57" name="Gruppieren 13"/>
              <p:cNvGrpSpPr/>
              <p:nvPr/>
            </p:nvGrpSpPr>
            <p:grpSpPr>
              <a:xfrm>
                <a:off x="537700" y="1826486"/>
                <a:ext cx="4178316" cy="3700284"/>
                <a:chOff x="537700" y="1826486"/>
                <a:chExt cx="4178316" cy="3700284"/>
              </a:xfrm>
              <a:grpFill/>
            </p:grpSpPr>
            <p:pic>
              <p:nvPicPr>
                <p:cNvPr id="62" name="Grafik 61" descr="Baum_8.jp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827584" y="2204864"/>
                  <a:ext cx="3443064" cy="3321906"/>
                </a:xfrm>
                <a:prstGeom prst="rect">
                  <a:avLst/>
                </a:prstGeom>
                <a:grpFill/>
              </p:spPr>
            </p:pic>
            <p:pic>
              <p:nvPicPr>
                <p:cNvPr id="63" name="Picture 4" descr="Pellets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rot="21163996">
                  <a:off x="4067944" y="3861048"/>
                  <a:ext cx="648072" cy="432048"/>
                </a:xfrm>
                <a:prstGeom prst="rect">
                  <a:avLst/>
                </a:prstGeom>
                <a:grpFill/>
              </p:spPr>
            </p:pic>
            <p:pic>
              <p:nvPicPr>
                <p:cNvPr id="64" name="Picture 6" descr="Brennholz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b="11838"/>
                <a:stretch>
                  <a:fillRect/>
                </a:stretch>
              </p:blipFill>
              <p:spPr bwMode="auto">
                <a:xfrm rot="222735">
                  <a:off x="1282152" y="1885135"/>
                  <a:ext cx="852685" cy="53624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65" name="Picture 8" descr="Vollbild anzeigen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 l="9986"/>
                <a:stretch>
                  <a:fillRect/>
                </a:stretch>
              </p:blipFill>
              <p:spPr bwMode="auto">
                <a:xfrm rot="19129299">
                  <a:off x="2617321" y="1826486"/>
                  <a:ext cx="649072" cy="504056"/>
                </a:xfrm>
                <a:prstGeom prst="rect">
                  <a:avLst/>
                </a:prstGeom>
                <a:grpFill/>
              </p:spPr>
            </p:pic>
            <p:pic>
              <p:nvPicPr>
                <p:cNvPr id="66" name="Picture 10" descr="http://www.dielen-parkett-holzhandel.de/sites/default/files/imagecache/product/spanplatte_12.jpg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 rot="21429392">
                  <a:off x="537700" y="3946407"/>
                  <a:ext cx="593007" cy="432048"/>
                </a:xfrm>
                <a:prstGeom prst="rect">
                  <a:avLst/>
                </a:prstGeom>
                <a:grpFill/>
              </p:spPr>
            </p:pic>
            <p:pic>
              <p:nvPicPr>
                <p:cNvPr id="67" name="Picture 14" descr="Pappe isoliert stock photography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 l="9632"/>
                <a:stretch>
                  <a:fillRect/>
                </a:stretch>
              </p:blipFill>
              <p:spPr bwMode="auto">
                <a:xfrm>
                  <a:off x="3815709" y="2281052"/>
                  <a:ext cx="720080" cy="792088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58" name="Picture 2" descr="Schnittholz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b="11111"/>
              <a:stretch>
                <a:fillRect/>
              </a:stretch>
            </p:blipFill>
            <p:spPr bwMode="auto">
              <a:xfrm rot="21223063">
                <a:off x="193140" y="2959416"/>
                <a:ext cx="850488" cy="576064"/>
              </a:xfrm>
              <a:prstGeom prst="rect">
                <a:avLst/>
              </a:prstGeom>
              <a:grpFill/>
            </p:spPr>
          </p:pic>
        </p:grpSp>
        <p:sp>
          <p:nvSpPr>
            <p:cNvPr id="47" name="Pfeil nach rechts 46"/>
            <p:cNvSpPr/>
            <p:nvPr/>
          </p:nvSpPr>
          <p:spPr>
            <a:xfrm rot="9495295">
              <a:off x="3815968" y="2888952"/>
              <a:ext cx="468000" cy="108000"/>
            </a:xfrm>
            <a:prstGeom prst="rightArrow">
              <a:avLst/>
            </a:prstGeom>
            <a:solidFill>
              <a:srgbClr val="AF0A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Pfeil nach rechts 47"/>
            <p:cNvSpPr/>
            <p:nvPr/>
          </p:nvSpPr>
          <p:spPr>
            <a:xfrm rot="7324654">
              <a:off x="4012557" y="3226075"/>
              <a:ext cx="468000" cy="108000"/>
            </a:xfrm>
            <a:prstGeom prst="rightArrow">
              <a:avLst/>
            </a:prstGeom>
            <a:solidFill>
              <a:srgbClr val="AF0A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Pfeil nach rechts 48"/>
            <p:cNvSpPr/>
            <p:nvPr/>
          </p:nvSpPr>
          <p:spPr>
            <a:xfrm rot="4185501">
              <a:off x="4747620" y="3693962"/>
              <a:ext cx="468000" cy="108000"/>
            </a:xfrm>
            <a:prstGeom prst="rightArrow">
              <a:avLst/>
            </a:prstGeom>
            <a:solidFill>
              <a:srgbClr val="AF0A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Pfeil nach rechts 49"/>
            <p:cNvSpPr/>
            <p:nvPr/>
          </p:nvSpPr>
          <p:spPr>
            <a:xfrm rot="4460158">
              <a:off x="5530654" y="3398987"/>
              <a:ext cx="468000" cy="108000"/>
            </a:xfrm>
            <a:prstGeom prst="rightArrow">
              <a:avLst/>
            </a:prstGeom>
            <a:solidFill>
              <a:srgbClr val="AF0A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Pfeil nach rechts 50"/>
            <p:cNvSpPr/>
            <p:nvPr/>
          </p:nvSpPr>
          <p:spPr>
            <a:xfrm rot="1175688">
              <a:off x="5081318" y="2922331"/>
              <a:ext cx="468000" cy="108000"/>
            </a:xfrm>
            <a:prstGeom prst="rightArrow">
              <a:avLst/>
            </a:prstGeom>
            <a:solidFill>
              <a:srgbClr val="AF0A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52" name="Gruppieren 33"/>
            <p:cNvGrpSpPr/>
            <p:nvPr/>
          </p:nvGrpSpPr>
          <p:grpSpPr>
            <a:xfrm rot="240665">
              <a:off x="4366302" y="1739089"/>
              <a:ext cx="594000" cy="310107"/>
              <a:chOff x="6395344" y="1787013"/>
              <a:chExt cx="594000" cy="310107"/>
            </a:xfrm>
          </p:grpSpPr>
          <p:sp>
            <p:nvSpPr>
              <p:cNvPr id="53" name="Gleichschenkliges Dreieck 52"/>
              <p:cNvSpPr/>
              <p:nvPr/>
            </p:nvSpPr>
            <p:spPr>
              <a:xfrm rot="5159335">
                <a:off x="6539344" y="1643013"/>
                <a:ext cx="306000" cy="594000"/>
              </a:xfrm>
              <a:prstGeom prst="triangle">
                <a:avLst/>
              </a:prstGeom>
              <a:solidFill>
                <a:srgbClr val="AF0A19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54" name="Gruppieren 21"/>
              <p:cNvGrpSpPr/>
              <p:nvPr/>
            </p:nvGrpSpPr>
            <p:grpSpPr>
              <a:xfrm rot="10800000">
                <a:off x="6404070" y="1816249"/>
                <a:ext cx="544194" cy="280871"/>
                <a:chOff x="4195066" y="5375250"/>
                <a:chExt cx="544194" cy="280871"/>
              </a:xfrm>
            </p:grpSpPr>
            <p:cxnSp>
              <p:nvCxnSpPr>
                <p:cNvPr id="55" name="Gerade Verbindung 31"/>
                <p:cNvCxnSpPr/>
                <p:nvPr/>
              </p:nvCxnSpPr>
              <p:spPr>
                <a:xfrm flipH="1">
                  <a:off x="4195066" y="5375250"/>
                  <a:ext cx="540000" cy="18000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Gerade Verbindung 32"/>
                <p:cNvCxnSpPr/>
                <p:nvPr/>
              </p:nvCxnSpPr>
              <p:spPr>
                <a:xfrm flipH="1" flipV="1">
                  <a:off x="4199260" y="5558507"/>
                  <a:ext cx="540000" cy="9761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8" name="Rechteck 67"/>
          <p:cNvSpPr/>
          <p:nvPr/>
        </p:nvSpPr>
        <p:spPr>
          <a:xfrm>
            <a:off x="5459313" y="2384884"/>
            <a:ext cx="36846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800" dirty="0" smtClean="0"/>
              <a:t>Які продукти з деревини існують</a:t>
            </a:r>
            <a:r>
              <a:rPr lang="de-DE" sz="2800" dirty="0" smtClean="0"/>
              <a:t>?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800" dirty="0" smtClean="0"/>
              <a:t>Де використовуються які об’єми сировинної деревини</a:t>
            </a:r>
            <a:r>
              <a:rPr lang="de-DE" sz="2800" dirty="0" smtClean="0"/>
              <a:t>?</a:t>
            </a:r>
            <a:endParaRPr lang="de-DE" sz="2800" dirty="0"/>
          </a:p>
        </p:txBody>
      </p:sp>
      <p:grpSp>
        <p:nvGrpSpPr>
          <p:cNvPr id="70" name="Gruppieren 69"/>
          <p:cNvGrpSpPr/>
          <p:nvPr/>
        </p:nvGrpSpPr>
        <p:grpSpPr>
          <a:xfrm>
            <a:off x="167275" y="1294736"/>
            <a:ext cx="5442894" cy="4608512"/>
            <a:chOff x="1800527" y="1412776"/>
            <a:chExt cx="6061831" cy="4608512"/>
          </a:xfrm>
        </p:grpSpPr>
        <p:grpSp>
          <p:nvGrpSpPr>
            <p:cNvPr id="71" name="Gruppieren 22"/>
            <p:cNvGrpSpPr/>
            <p:nvPr/>
          </p:nvGrpSpPr>
          <p:grpSpPr>
            <a:xfrm rot="10800000">
              <a:off x="1800527" y="1412776"/>
              <a:ext cx="6061831" cy="4608512"/>
              <a:chOff x="193140" y="1826486"/>
              <a:chExt cx="4522876" cy="3700283"/>
            </a:xfrm>
            <a:solidFill>
              <a:schemeClr val="bg1"/>
            </a:solidFill>
          </p:grpSpPr>
          <p:grpSp>
            <p:nvGrpSpPr>
              <p:cNvPr id="83" name="Gruppieren 13"/>
              <p:cNvGrpSpPr/>
              <p:nvPr/>
            </p:nvGrpSpPr>
            <p:grpSpPr>
              <a:xfrm>
                <a:off x="537700" y="1826486"/>
                <a:ext cx="4178316" cy="3700283"/>
                <a:chOff x="537700" y="1826486"/>
                <a:chExt cx="4178316" cy="3700283"/>
              </a:xfrm>
              <a:grpFill/>
            </p:grpSpPr>
            <p:pic>
              <p:nvPicPr>
                <p:cNvPr id="85" name="Grafik 84" descr="Baum_8.jp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827584" y="2204864"/>
                  <a:ext cx="3443064" cy="3321905"/>
                </a:xfrm>
                <a:prstGeom prst="rect">
                  <a:avLst/>
                </a:prstGeom>
                <a:grpFill/>
              </p:spPr>
            </p:pic>
            <p:pic>
              <p:nvPicPr>
                <p:cNvPr id="86" name="Picture 4" descr="Pellets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rot="10238457">
                  <a:off x="4067944" y="3861048"/>
                  <a:ext cx="648072" cy="432048"/>
                </a:xfrm>
                <a:prstGeom prst="rect">
                  <a:avLst/>
                </a:prstGeom>
                <a:grpFill/>
              </p:spPr>
            </p:pic>
            <p:pic>
              <p:nvPicPr>
                <p:cNvPr id="87" name="Picture 6" descr="Brennholz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b="11838"/>
                <a:stretch>
                  <a:fillRect/>
                </a:stretch>
              </p:blipFill>
              <p:spPr bwMode="auto">
                <a:xfrm rot="10302352">
                  <a:off x="1282152" y="1885135"/>
                  <a:ext cx="852685" cy="53624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88" name="Picture 8" descr="Vollbild anzeigen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 l="9986"/>
                <a:stretch>
                  <a:fillRect/>
                </a:stretch>
              </p:blipFill>
              <p:spPr bwMode="auto">
                <a:xfrm rot="9061302">
                  <a:off x="2617321" y="1826486"/>
                  <a:ext cx="649072" cy="504056"/>
                </a:xfrm>
                <a:prstGeom prst="rect">
                  <a:avLst/>
                </a:prstGeom>
                <a:grpFill/>
              </p:spPr>
            </p:pic>
            <p:pic>
              <p:nvPicPr>
                <p:cNvPr id="89" name="Picture 10" descr="http://www.dielen-parkett-holzhandel.de/sites/default/files/imagecache/product/spanplatte_12.jpg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 rot="10496379">
                  <a:off x="537700" y="3946407"/>
                  <a:ext cx="593007" cy="432048"/>
                </a:xfrm>
                <a:prstGeom prst="rect">
                  <a:avLst/>
                </a:prstGeom>
                <a:grpFill/>
              </p:spPr>
            </p:pic>
            <p:pic>
              <p:nvPicPr>
                <p:cNvPr id="90" name="Picture 14" descr="Pappe isoliert stock photography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 l="9632"/>
                <a:stretch>
                  <a:fillRect/>
                </a:stretch>
              </p:blipFill>
              <p:spPr bwMode="auto">
                <a:xfrm rot="10029725">
                  <a:off x="3815709" y="2281052"/>
                  <a:ext cx="720080" cy="792088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84" name="Picture 2" descr="Schnittholz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b="11111"/>
              <a:stretch>
                <a:fillRect/>
              </a:stretch>
            </p:blipFill>
            <p:spPr bwMode="auto">
              <a:xfrm rot="9368920">
                <a:off x="193140" y="2959416"/>
                <a:ext cx="850488" cy="576064"/>
              </a:xfrm>
              <a:prstGeom prst="rect">
                <a:avLst/>
              </a:prstGeom>
              <a:grpFill/>
            </p:spPr>
          </p:pic>
        </p:grpSp>
        <p:sp>
          <p:nvSpPr>
            <p:cNvPr id="72" name="Pfeil nach rechts 71"/>
            <p:cNvSpPr/>
            <p:nvPr/>
          </p:nvSpPr>
          <p:spPr>
            <a:xfrm rot="20344457">
              <a:off x="3815968" y="2888952"/>
              <a:ext cx="468000" cy="108000"/>
            </a:xfrm>
            <a:prstGeom prst="rightArrow">
              <a:avLst/>
            </a:prstGeom>
            <a:solidFill>
              <a:srgbClr val="AF0A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" name="Pfeil nach rechts 72"/>
            <p:cNvSpPr/>
            <p:nvPr/>
          </p:nvSpPr>
          <p:spPr>
            <a:xfrm rot="18195496">
              <a:off x="4012557" y="3226075"/>
              <a:ext cx="468000" cy="108000"/>
            </a:xfrm>
            <a:prstGeom prst="rightArrow">
              <a:avLst/>
            </a:prstGeom>
            <a:solidFill>
              <a:srgbClr val="AF0A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Pfeil nach rechts 73"/>
            <p:cNvSpPr/>
            <p:nvPr/>
          </p:nvSpPr>
          <p:spPr>
            <a:xfrm rot="14902329">
              <a:off x="4747620" y="3693962"/>
              <a:ext cx="468000" cy="108000"/>
            </a:xfrm>
            <a:prstGeom prst="rightArrow">
              <a:avLst/>
            </a:prstGeom>
            <a:solidFill>
              <a:srgbClr val="AF0A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" name="Pfeil nach rechts 74"/>
            <p:cNvSpPr/>
            <p:nvPr/>
          </p:nvSpPr>
          <p:spPr>
            <a:xfrm rot="15303076">
              <a:off x="5530654" y="3398987"/>
              <a:ext cx="468000" cy="108000"/>
            </a:xfrm>
            <a:prstGeom prst="rightArrow">
              <a:avLst/>
            </a:prstGeom>
            <a:solidFill>
              <a:srgbClr val="AF0A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" name="Pfeil nach rechts 75"/>
            <p:cNvSpPr/>
            <p:nvPr/>
          </p:nvSpPr>
          <p:spPr>
            <a:xfrm rot="11875447">
              <a:off x="5081318" y="2922331"/>
              <a:ext cx="468000" cy="108000"/>
            </a:xfrm>
            <a:prstGeom prst="rightArrow">
              <a:avLst/>
            </a:prstGeom>
            <a:solidFill>
              <a:srgbClr val="AF0A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77" name="Gruppieren 33"/>
            <p:cNvGrpSpPr/>
            <p:nvPr/>
          </p:nvGrpSpPr>
          <p:grpSpPr>
            <a:xfrm rot="240665">
              <a:off x="4366302" y="1739089"/>
              <a:ext cx="594000" cy="310107"/>
              <a:chOff x="6395344" y="1787013"/>
              <a:chExt cx="594000" cy="310107"/>
            </a:xfrm>
          </p:grpSpPr>
          <p:sp>
            <p:nvSpPr>
              <p:cNvPr id="79" name="Gleichschenkliges Dreieck 78"/>
              <p:cNvSpPr/>
              <p:nvPr/>
            </p:nvSpPr>
            <p:spPr>
              <a:xfrm rot="5159335">
                <a:off x="6539344" y="1643013"/>
                <a:ext cx="306000" cy="594000"/>
              </a:xfrm>
              <a:prstGeom prst="triangle">
                <a:avLst/>
              </a:prstGeom>
              <a:solidFill>
                <a:srgbClr val="AF0A19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80" name="Gruppieren 21"/>
              <p:cNvGrpSpPr/>
              <p:nvPr/>
            </p:nvGrpSpPr>
            <p:grpSpPr>
              <a:xfrm rot="10800000">
                <a:off x="6404070" y="1816249"/>
                <a:ext cx="544194" cy="280871"/>
                <a:chOff x="4195066" y="5375250"/>
                <a:chExt cx="544194" cy="280871"/>
              </a:xfrm>
            </p:grpSpPr>
            <p:cxnSp>
              <p:nvCxnSpPr>
                <p:cNvPr id="81" name="Gerade Verbindung 31"/>
                <p:cNvCxnSpPr/>
                <p:nvPr/>
              </p:nvCxnSpPr>
              <p:spPr>
                <a:xfrm flipH="1">
                  <a:off x="4195066" y="5375250"/>
                  <a:ext cx="540000" cy="18000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Gerade Verbindung 32"/>
                <p:cNvCxnSpPr/>
                <p:nvPr/>
              </p:nvCxnSpPr>
              <p:spPr>
                <a:xfrm flipH="1" flipV="1">
                  <a:off x="4199260" y="5558507"/>
                  <a:ext cx="540000" cy="9761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8" name="Rechteck 77"/>
            <p:cNvSpPr/>
            <p:nvPr/>
          </p:nvSpPr>
          <p:spPr>
            <a:xfrm>
              <a:off x="4788024" y="1484784"/>
              <a:ext cx="937315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5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!</a:t>
              </a:r>
              <a:endParaRPr lang="de-DE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91" name="Rechteck 90"/>
          <p:cNvSpPr/>
          <p:nvPr/>
        </p:nvSpPr>
        <p:spPr>
          <a:xfrm>
            <a:off x="5652120" y="6217850"/>
            <a:ext cx="21003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i="1" dirty="0" smtClean="0"/>
              <a:t>Джерело фото</a:t>
            </a:r>
            <a:r>
              <a:rPr lang="de-DE" sz="1200" i="1" dirty="0" smtClean="0"/>
              <a:t>: H. Weimar</a:t>
            </a:r>
            <a:endParaRPr lang="de-DE" sz="1200" i="1" dirty="0"/>
          </a:p>
        </p:txBody>
      </p:sp>
      <p:sp>
        <p:nvSpPr>
          <p:cNvPr id="93" name="Rechteck 92"/>
          <p:cNvSpPr/>
          <p:nvPr/>
        </p:nvSpPr>
        <p:spPr>
          <a:xfrm>
            <a:off x="5184068" y="1199944"/>
            <a:ext cx="4088620" cy="11849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</a:pPr>
            <a:r>
              <a:rPr lang="uk-UA" sz="2800" dirty="0" smtClean="0"/>
              <a:t>Центральний показник</a:t>
            </a:r>
            <a:r>
              <a:rPr lang="de-DE" sz="2800" dirty="0" smtClean="0"/>
              <a:t>:</a:t>
            </a:r>
          </a:p>
          <a:p>
            <a:pPr>
              <a:spcBef>
                <a:spcPts val="1800"/>
              </a:spcBef>
            </a:pPr>
            <a:r>
              <a:rPr lang="de-DE" sz="2800" u="sng" dirty="0" smtClean="0">
                <a:sym typeface="Wingdings" panose="05000000000000000000" pitchFamily="2" charset="2"/>
              </a:rPr>
              <a:t> </a:t>
            </a:r>
            <a:r>
              <a:rPr lang="uk-UA" sz="2800" u="sng" dirty="0" smtClean="0"/>
              <a:t>лісозаготівля</a:t>
            </a:r>
            <a:endParaRPr lang="de-DE" sz="2800" u="sng" dirty="0"/>
          </a:p>
        </p:txBody>
      </p:sp>
    </p:spTree>
    <p:extLst>
      <p:ext uri="{BB962C8B-B14F-4D97-AF65-F5344CB8AC3E}">
        <p14:creationId xmlns:p14="http://schemas.microsoft.com/office/powerpoint/2010/main" val="318477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91" grpId="0"/>
      <p:bldP spid="93" grpId="0"/>
      <p:bldP spid="9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77194" y="1266670"/>
            <a:ext cx="5611333" cy="4665228"/>
            <a:chOff x="177194" y="1266670"/>
            <a:chExt cx="5611333" cy="4665228"/>
          </a:xfrm>
        </p:grpSpPr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194" y="1266670"/>
              <a:ext cx="5611333" cy="4665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feld 2"/>
            <p:cNvSpPr txBox="1"/>
            <p:nvPr/>
          </p:nvSpPr>
          <p:spPr>
            <a:xfrm>
              <a:off x="215516" y="1689986"/>
              <a:ext cx="4500500" cy="41616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00"/>
                </a:spcBef>
              </a:pPr>
              <a:r>
                <a:rPr lang="uk-UA" sz="1400" i="1" dirty="0" smtClean="0"/>
                <a:t>	Матеріальне використання деревини</a:t>
              </a:r>
            </a:p>
            <a:p>
              <a:pPr marL="342900" indent="-342900">
                <a:spcBef>
                  <a:spcPts val="600"/>
                </a:spcBef>
                <a:buAutoNum type="arabicPeriod"/>
              </a:pPr>
              <a:r>
                <a:rPr lang="uk-UA" sz="1400" dirty="0" smtClean="0"/>
                <a:t>Пило матеріальна промисловість</a:t>
              </a:r>
            </a:p>
            <a:p>
              <a:pPr marL="342900" indent="-342900">
                <a:spcBef>
                  <a:spcPts val="600"/>
                </a:spcBef>
                <a:buAutoNum type="arabicPeriod"/>
              </a:pPr>
              <a:r>
                <a:rPr lang="uk-UA" sz="1400" dirty="0" smtClean="0"/>
                <a:t>Виробництво деревинних панелей</a:t>
              </a:r>
            </a:p>
            <a:p>
              <a:pPr marL="342900" indent="-342900">
                <a:spcBef>
                  <a:spcPts val="600"/>
                </a:spcBef>
                <a:buAutoNum type="arabicPeriod"/>
              </a:pPr>
              <a:r>
                <a:rPr lang="uk-UA" sz="1400" dirty="0" smtClean="0"/>
                <a:t>Целюлозна промисловість</a:t>
              </a:r>
            </a:p>
            <a:p>
              <a:pPr marL="342900" indent="-342900">
                <a:spcBef>
                  <a:spcPts val="600"/>
                </a:spcBef>
                <a:buAutoNum type="arabicPeriod"/>
              </a:pPr>
              <a:r>
                <a:rPr lang="uk-UA" sz="1400" dirty="0" smtClean="0"/>
                <a:t>Деревинні гранули та брикети</a:t>
              </a:r>
            </a:p>
            <a:p>
              <a:pPr marL="342900" indent="-342900">
                <a:spcBef>
                  <a:spcPts val="600"/>
                </a:spcBef>
                <a:buAutoNum type="arabicPeriod"/>
              </a:pPr>
              <a:r>
                <a:rPr lang="uk-UA" sz="1400" dirty="0" smtClean="0"/>
                <a:t>Виробництво шпону</a:t>
              </a:r>
            </a:p>
            <a:p>
              <a:pPr marL="342900" indent="-342900">
                <a:spcBef>
                  <a:spcPts val="600"/>
                </a:spcBef>
                <a:buAutoNum type="arabicPeriod"/>
              </a:pPr>
              <a:r>
                <a:rPr lang="uk-UA" sz="1400" dirty="0" smtClean="0"/>
                <a:t>Деревне вугілля</a:t>
              </a:r>
            </a:p>
            <a:p>
              <a:pPr>
                <a:spcBef>
                  <a:spcPts val="600"/>
                </a:spcBef>
              </a:pPr>
              <a:r>
                <a:rPr lang="uk-UA" sz="1400" i="1" dirty="0"/>
                <a:t>	</a:t>
              </a:r>
              <a:r>
                <a:rPr lang="uk-UA" sz="1400" i="1" dirty="0" smtClean="0"/>
                <a:t>Використання деревини для енергії</a:t>
              </a:r>
            </a:p>
            <a:p>
              <a:pPr>
                <a:spcBef>
                  <a:spcPts val="600"/>
                </a:spcBef>
              </a:pPr>
              <a:r>
                <a:rPr lang="uk-UA" sz="1400" dirty="0" smtClean="0"/>
                <a:t>7. Приватні домогосподарства</a:t>
              </a:r>
            </a:p>
            <a:p>
              <a:pPr>
                <a:spcBef>
                  <a:spcPts val="600"/>
                </a:spcBef>
              </a:pPr>
              <a:r>
                <a:rPr lang="uk-UA" sz="1400" dirty="0" smtClean="0"/>
                <a:t>8. Електростанції до 1 </a:t>
              </a:r>
              <a:r>
                <a:rPr lang="uk-UA" sz="1400" dirty="0" err="1" smtClean="0"/>
                <a:t>МВт</a:t>
              </a:r>
              <a:endParaRPr lang="uk-UA" sz="1400" dirty="0" smtClean="0"/>
            </a:p>
            <a:p>
              <a:pPr>
                <a:spcBef>
                  <a:spcPts val="600"/>
                </a:spcBef>
              </a:pPr>
              <a:r>
                <a:rPr lang="uk-UA" sz="1400" dirty="0" smtClean="0"/>
                <a:t>9. Електростанції від 1 </a:t>
              </a:r>
              <a:r>
                <a:rPr lang="uk-UA" sz="1400" dirty="0" err="1" smtClean="0"/>
                <a:t>МВт</a:t>
              </a:r>
              <a:endParaRPr lang="uk-UA" sz="1400" dirty="0" smtClean="0"/>
            </a:p>
            <a:p>
              <a:pPr>
                <a:spcBef>
                  <a:spcPts val="600"/>
                </a:spcBef>
              </a:pPr>
              <a:r>
                <a:rPr lang="uk-UA" sz="1400" i="1" dirty="0"/>
                <a:t>	</a:t>
              </a:r>
              <a:r>
                <a:rPr lang="uk-UA" sz="1400" i="1" dirty="0" smtClean="0"/>
                <a:t>Зовнішня торгівля та зміни в запасах</a:t>
              </a:r>
            </a:p>
            <a:p>
              <a:pPr>
                <a:spcBef>
                  <a:spcPts val="600"/>
                </a:spcBef>
              </a:pPr>
              <a:r>
                <a:rPr lang="uk-UA" sz="1400" dirty="0" smtClean="0"/>
                <a:t>10</a:t>
              </a:r>
              <a:r>
                <a:rPr lang="uk-UA" sz="1400" i="1" dirty="0" smtClean="0"/>
                <a:t>. </a:t>
              </a:r>
              <a:r>
                <a:rPr lang="uk-UA" sz="1400" dirty="0" err="1" smtClean="0"/>
                <a:t>Нет</a:t>
              </a:r>
              <a:r>
                <a:rPr lang="ru-RU" sz="1400" dirty="0" smtClean="0"/>
                <a:t>т</a:t>
              </a:r>
              <a:r>
                <a:rPr lang="uk-UA" sz="1400" dirty="0" smtClean="0"/>
                <a:t>о зовнішня торгівля</a:t>
              </a:r>
            </a:p>
            <a:p>
              <a:pPr>
                <a:spcBef>
                  <a:spcPts val="600"/>
                </a:spcBef>
              </a:pPr>
              <a:r>
                <a:rPr lang="uk-UA" sz="1400" dirty="0" smtClean="0"/>
                <a:t>11. Зміни у запасах</a:t>
              </a:r>
              <a:endParaRPr lang="de-DE" sz="1400" dirty="0"/>
            </a:p>
          </p:txBody>
        </p:sp>
        <p:sp>
          <p:nvSpPr>
            <p:cNvPr id="22" name="Textfeld 2"/>
            <p:cNvSpPr txBox="1"/>
            <p:nvPr/>
          </p:nvSpPr>
          <p:spPr>
            <a:xfrm>
              <a:off x="237251" y="1281020"/>
              <a:ext cx="5495133" cy="4292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uk-UA" sz="1600" dirty="0" smtClean="0"/>
                <a:t>№         категорія                                                                 змінна</a:t>
              </a:r>
              <a:endParaRPr lang="de-DE" sz="160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60000" y="522000"/>
            <a:ext cx="8424862" cy="486000"/>
          </a:xfrm>
        </p:spPr>
        <p:txBody>
          <a:bodyPr/>
          <a:lstStyle/>
          <a:p>
            <a:r>
              <a:rPr lang="uk-UA" dirty="0" smtClean="0"/>
              <a:t>Яким є підхід у деталях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20" name="Ellipse 19"/>
          <p:cNvSpPr/>
          <p:nvPr/>
        </p:nvSpPr>
        <p:spPr>
          <a:xfrm>
            <a:off x="4856950" y="1893889"/>
            <a:ext cx="517021" cy="3150566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4918316" y="5150273"/>
            <a:ext cx="339296" cy="364928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/>
          <p:nvPr/>
        </p:nvSpPr>
        <p:spPr>
          <a:xfrm>
            <a:off x="4918316" y="5442690"/>
            <a:ext cx="339296" cy="364928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hteck 32"/>
              <p:cNvSpPr/>
              <p:nvPr/>
            </p:nvSpPr>
            <p:spPr>
              <a:xfrm>
                <a:off x="5976970" y="1165308"/>
                <a:ext cx="2978383" cy="12404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sz="2000" b="1" dirty="0" smtClean="0"/>
                  <a:t>вивіз</a:t>
                </a:r>
                <a:r>
                  <a:rPr lang="de-DE" sz="2000" b="1" dirty="0" smtClean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000" i="1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33" name="Rechteck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970" y="1165308"/>
                <a:ext cx="2978383" cy="1240404"/>
              </a:xfrm>
              <a:prstGeom prst="rect">
                <a:avLst/>
              </a:prstGeom>
              <a:blipFill>
                <a:blip r:embed="rId4"/>
                <a:stretch>
                  <a:fillRect l="-2045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hteck 33"/>
              <p:cNvSpPr/>
              <p:nvPr/>
            </p:nvSpPr>
            <p:spPr>
              <a:xfrm>
                <a:off x="6047037" y="4185084"/>
                <a:ext cx="3096963" cy="732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sz="2000" b="1" dirty="0" smtClean="0"/>
                  <a:t>вирубка</a:t>
                </a:r>
                <a:r>
                  <a:rPr lang="de-DE" sz="2000" b="1" dirty="0" smtClean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𝑁𝐷𝐻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𝑁𝑉𝐷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34" name="Rechteck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037" y="4185084"/>
                <a:ext cx="3096963" cy="732573"/>
              </a:xfrm>
              <a:prstGeom prst="rect">
                <a:avLst/>
              </a:prstGeom>
              <a:blipFill>
                <a:blip r:embed="rId5"/>
                <a:stretch>
                  <a:fillRect l="-2165" t="-4167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Ellipse 35"/>
          <p:cNvSpPr/>
          <p:nvPr/>
        </p:nvSpPr>
        <p:spPr>
          <a:xfrm>
            <a:off x="7147670" y="1660467"/>
            <a:ext cx="517021" cy="58994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/>
          <p:cNvSpPr/>
          <p:nvPr/>
        </p:nvSpPr>
        <p:spPr>
          <a:xfrm>
            <a:off x="7909276" y="1772973"/>
            <a:ext cx="339296" cy="364928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/>
          <p:cNvSpPr/>
          <p:nvPr/>
        </p:nvSpPr>
        <p:spPr>
          <a:xfrm>
            <a:off x="8417654" y="1785510"/>
            <a:ext cx="339296" cy="364928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/>
          <p:cNvSpPr/>
          <p:nvPr/>
        </p:nvSpPr>
        <p:spPr>
          <a:xfrm>
            <a:off x="7303451" y="4432779"/>
            <a:ext cx="724965" cy="58994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Ellipse 39"/>
          <p:cNvSpPr/>
          <p:nvPr/>
        </p:nvSpPr>
        <p:spPr>
          <a:xfrm>
            <a:off x="4884415" y="4212454"/>
            <a:ext cx="1048666" cy="58994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Ellipse 40"/>
          <p:cNvSpPr/>
          <p:nvPr/>
        </p:nvSpPr>
        <p:spPr>
          <a:xfrm>
            <a:off x="8286926" y="4410115"/>
            <a:ext cx="707705" cy="612604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Ellipse 41"/>
          <p:cNvSpPr/>
          <p:nvPr/>
        </p:nvSpPr>
        <p:spPr>
          <a:xfrm>
            <a:off x="251520" y="4697657"/>
            <a:ext cx="865791" cy="567547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Gleich 43"/>
          <p:cNvSpPr/>
          <p:nvPr/>
        </p:nvSpPr>
        <p:spPr>
          <a:xfrm>
            <a:off x="2699792" y="3421235"/>
            <a:ext cx="740566" cy="763849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714349" y="1071546"/>
            <a:ext cx="7758200" cy="5286412"/>
            <a:chOff x="-7274492" y="1196752"/>
            <a:chExt cx="7490008" cy="5278381"/>
          </a:xfrm>
        </p:grpSpPr>
        <p:pic>
          <p:nvPicPr>
            <p:cNvPr id="32" name="Grafik 31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274492" y="1412776"/>
              <a:ext cx="7490008" cy="5062357"/>
            </a:xfrm>
            <a:prstGeom prst="rect">
              <a:avLst/>
            </a:prstGeom>
            <a:noFill/>
          </p:spPr>
        </p:pic>
        <p:sp>
          <p:nvSpPr>
            <p:cNvPr id="23" name="Textfeld 2"/>
            <p:cNvSpPr txBox="1"/>
            <p:nvPr/>
          </p:nvSpPr>
          <p:spPr>
            <a:xfrm>
              <a:off x="-3744924" y="1289490"/>
              <a:ext cx="1332148" cy="4644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u="sng" dirty="0" err="1" smtClean="0"/>
                <a:t>Використання</a:t>
              </a:r>
              <a:r>
                <a:rPr lang="ru-RU" sz="1400" u="sng" dirty="0" smtClean="0"/>
                <a:t> </a:t>
              </a:r>
              <a:r>
                <a:rPr lang="ru-RU" sz="1400" u="sng" dirty="0" err="1" smtClean="0"/>
                <a:t>деревини</a:t>
              </a:r>
              <a:endParaRPr lang="de-DE" sz="1400" u="sng" dirty="0"/>
            </a:p>
          </p:txBody>
        </p:sp>
        <p:sp>
          <p:nvSpPr>
            <p:cNvPr id="24" name="Textfeld 2"/>
            <p:cNvSpPr txBox="1"/>
            <p:nvPr/>
          </p:nvSpPr>
          <p:spPr>
            <a:xfrm>
              <a:off x="-3743595" y="2672916"/>
              <a:ext cx="1152128" cy="13656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dirty="0" err="1" smtClean="0"/>
                <a:t>Використан-ня</a:t>
              </a:r>
              <a:r>
                <a:rPr lang="ru-RU" sz="1400" dirty="0" smtClean="0"/>
                <a:t> в </a:t>
              </a:r>
              <a:r>
                <a:rPr lang="ru-RU" sz="1400" dirty="0" err="1" smtClean="0"/>
                <a:t>країні</a:t>
              </a:r>
              <a:r>
                <a:rPr lang="ru-RU" sz="1400" dirty="0" smtClean="0"/>
                <a:t> </a:t>
              </a:r>
              <a:r>
                <a:rPr lang="uk-UA" sz="1400" dirty="0" smtClean="0"/>
                <a:t>(тільки крупна стволова деревина)</a:t>
              </a:r>
              <a:endParaRPr lang="de-DE" sz="1400" dirty="0"/>
            </a:p>
          </p:txBody>
        </p:sp>
        <p:sp>
          <p:nvSpPr>
            <p:cNvPr id="25" name="Textfeld 2"/>
            <p:cNvSpPr txBox="1"/>
            <p:nvPr/>
          </p:nvSpPr>
          <p:spPr>
            <a:xfrm>
              <a:off x="-2359265" y="2676326"/>
              <a:ext cx="1152128" cy="13656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dirty="0" err="1" smtClean="0"/>
                <a:t>Використан-ня</a:t>
              </a:r>
              <a:r>
                <a:rPr lang="ru-RU" sz="1400" dirty="0" smtClean="0"/>
                <a:t> в </a:t>
              </a:r>
              <a:r>
                <a:rPr lang="ru-RU" sz="1400" dirty="0" err="1" smtClean="0"/>
                <a:t>країні</a:t>
              </a:r>
              <a:r>
                <a:rPr lang="ru-RU" sz="1400" dirty="0" smtClean="0"/>
                <a:t> </a:t>
              </a:r>
              <a:r>
                <a:rPr lang="uk-UA" sz="1400" dirty="0" smtClean="0"/>
                <a:t>(крупна стволова деревина)</a:t>
              </a:r>
              <a:endParaRPr lang="de-DE" sz="1400" dirty="0"/>
            </a:p>
          </p:txBody>
        </p:sp>
        <p:sp>
          <p:nvSpPr>
            <p:cNvPr id="26" name="Textfeld 2"/>
            <p:cNvSpPr txBox="1"/>
            <p:nvPr/>
          </p:nvSpPr>
          <p:spPr>
            <a:xfrm>
              <a:off x="-5868158" y="2846836"/>
              <a:ext cx="944681" cy="13656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dirty="0" err="1" smtClean="0"/>
                <a:t>Забір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деревини</a:t>
              </a:r>
              <a:r>
                <a:rPr lang="ru-RU" sz="1400" dirty="0" smtClean="0"/>
                <a:t> в </a:t>
              </a:r>
              <a:r>
                <a:rPr lang="ru-RU" sz="1400" dirty="0" err="1" smtClean="0"/>
                <a:t>лісі</a:t>
              </a:r>
              <a:r>
                <a:rPr lang="ru-RU" sz="1400" dirty="0" smtClean="0"/>
                <a:t> </a:t>
              </a:r>
              <a:r>
                <a:rPr lang="uk-UA" sz="1400" dirty="0" smtClean="0"/>
                <a:t>(</a:t>
              </a:r>
              <a:r>
                <a:rPr lang="uk-UA" sz="1400" dirty="0" err="1" smtClean="0"/>
                <a:t>залишко</a:t>
              </a:r>
              <a:r>
                <a:rPr lang="uk-UA" sz="1400" dirty="0" smtClean="0"/>
                <a:t>-вий показник)</a:t>
              </a:r>
              <a:endParaRPr lang="de-DE" sz="1400" dirty="0"/>
            </a:p>
          </p:txBody>
        </p:sp>
        <p:sp>
          <p:nvSpPr>
            <p:cNvPr id="27" name="Textfeld 2"/>
            <p:cNvSpPr txBox="1"/>
            <p:nvPr/>
          </p:nvSpPr>
          <p:spPr>
            <a:xfrm>
              <a:off x="-7079673" y="3062337"/>
              <a:ext cx="944681" cy="7177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dirty="0" err="1" smtClean="0"/>
                <a:t>Забір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деревини</a:t>
              </a:r>
              <a:r>
                <a:rPr lang="ru-RU" sz="1400" dirty="0" smtClean="0"/>
                <a:t> в </a:t>
              </a:r>
              <a:r>
                <a:rPr lang="ru-RU" sz="1400" dirty="0" err="1" smtClean="0"/>
                <a:t>лісі</a:t>
              </a:r>
              <a:r>
                <a:rPr lang="ru-RU" sz="1400" dirty="0" smtClean="0"/>
                <a:t> </a:t>
              </a:r>
              <a:endParaRPr lang="de-DE" sz="1400" dirty="0"/>
            </a:p>
          </p:txBody>
        </p:sp>
        <p:sp>
          <p:nvSpPr>
            <p:cNvPr id="28" name="Textfeld 2"/>
            <p:cNvSpPr txBox="1"/>
            <p:nvPr/>
          </p:nvSpPr>
          <p:spPr>
            <a:xfrm>
              <a:off x="-2380342" y="4308287"/>
              <a:ext cx="1042612" cy="7119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dirty="0" smtClean="0"/>
                <a:t>Не крупна </a:t>
              </a:r>
              <a:r>
                <a:rPr lang="ru-RU" sz="1400" dirty="0" err="1" smtClean="0"/>
                <a:t>стволова</a:t>
              </a:r>
              <a:r>
                <a:rPr lang="ru-RU" sz="1400" dirty="0" smtClean="0"/>
                <a:t> деревина</a:t>
              </a:r>
              <a:endParaRPr lang="de-DE" sz="1400" dirty="0"/>
            </a:p>
          </p:txBody>
        </p:sp>
        <p:sp>
          <p:nvSpPr>
            <p:cNvPr id="31" name="Textfeld 2"/>
            <p:cNvSpPr txBox="1"/>
            <p:nvPr/>
          </p:nvSpPr>
          <p:spPr>
            <a:xfrm>
              <a:off x="-5868158" y="5851654"/>
              <a:ext cx="1015687" cy="4721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uk-UA" sz="1400" dirty="0" err="1" smtClean="0"/>
                <a:t>Скорочен</a:t>
              </a:r>
              <a:r>
                <a:rPr lang="uk-UA" sz="1400" dirty="0" smtClean="0"/>
                <a:t>-ня запасів</a:t>
              </a:r>
              <a:endParaRPr lang="de-DE" sz="1400" dirty="0"/>
            </a:p>
          </p:txBody>
        </p:sp>
        <p:sp>
          <p:nvSpPr>
            <p:cNvPr id="35" name="Textfeld 2"/>
            <p:cNvSpPr txBox="1"/>
            <p:nvPr/>
          </p:nvSpPr>
          <p:spPr>
            <a:xfrm>
              <a:off x="-5797153" y="5279135"/>
              <a:ext cx="944681" cy="2360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uk-UA" sz="1400" dirty="0" smtClean="0"/>
                <a:t>Введення</a:t>
              </a:r>
              <a:endParaRPr lang="de-DE" sz="1400" dirty="0"/>
            </a:p>
          </p:txBody>
        </p:sp>
        <p:sp>
          <p:nvSpPr>
            <p:cNvPr id="43" name="Textfeld 2"/>
            <p:cNvSpPr txBox="1"/>
            <p:nvPr/>
          </p:nvSpPr>
          <p:spPr>
            <a:xfrm>
              <a:off x="-3593013" y="4910069"/>
              <a:ext cx="1071737" cy="26877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uk-UA" sz="1400" dirty="0" smtClean="0"/>
                <a:t>Виведення</a:t>
              </a:r>
              <a:endParaRPr lang="de-DE" sz="1400" dirty="0"/>
            </a:p>
          </p:txBody>
        </p:sp>
        <p:sp>
          <p:nvSpPr>
            <p:cNvPr id="45" name="Textfeld 2"/>
            <p:cNvSpPr txBox="1"/>
            <p:nvPr/>
          </p:nvSpPr>
          <p:spPr>
            <a:xfrm>
              <a:off x="-3523207" y="5661248"/>
              <a:ext cx="944681" cy="6625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uk-UA" sz="1400" dirty="0" smtClean="0"/>
                <a:t>Нарощу-</a:t>
              </a:r>
              <a:r>
                <a:rPr lang="uk-UA" sz="1400" dirty="0" err="1" smtClean="0"/>
                <a:t>вання</a:t>
              </a:r>
              <a:r>
                <a:rPr lang="uk-UA" sz="1400" dirty="0" smtClean="0"/>
                <a:t> запасів</a:t>
              </a:r>
              <a:endParaRPr lang="de-DE" sz="1400" dirty="0"/>
            </a:p>
          </p:txBody>
        </p:sp>
        <p:sp>
          <p:nvSpPr>
            <p:cNvPr id="46" name="Textfeld 2"/>
            <p:cNvSpPr txBox="1"/>
            <p:nvPr/>
          </p:nvSpPr>
          <p:spPr>
            <a:xfrm>
              <a:off x="-7197452" y="1196752"/>
              <a:ext cx="1184276" cy="909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uk-UA" sz="1400" u="sng" dirty="0" smtClean="0"/>
                <a:t>Заготівля крупної стволової деревини</a:t>
              </a:r>
              <a:endParaRPr lang="de-DE" sz="1400" u="sng" dirty="0"/>
            </a:p>
          </p:txBody>
        </p:sp>
        <p:sp>
          <p:nvSpPr>
            <p:cNvPr id="47" name="Textfeld 2"/>
            <p:cNvSpPr txBox="1"/>
            <p:nvPr/>
          </p:nvSpPr>
          <p:spPr>
            <a:xfrm>
              <a:off x="-5984411" y="1207636"/>
              <a:ext cx="1248191" cy="909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uk-UA" sz="1400" u="sng" dirty="0" smtClean="0"/>
                <a:t>Надходження сировинної деревини</a:t>
              </a:r>
              <a:endParaRPr lang="de-DE" sz="1400" u="sng" dirty="0"/>
            </a:p>
          </p:txBody>
        </p:sp>
        <p:sp>
          <p:nvSpPr>
            <p:cNvPr id="48" name="Textfeld 2"/>
            <p:cNvSpPr txBox="1"/>
            <p:nvPr/>
          </p:nvSpPr>
          <p:spPr>
            <a:xfrm>
              <a:off x="-895317" y="2997015"/>
              <a:ext cx="970357" cy="8484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uk-UA" sz="1200" dirty="0" smtClean="0"/>
                <a:t>Сума різних джерел та моделей, </a:t>
              </a:r>
              <a:r>
                <a:rPr lang="uk-UA" sz="1200" dirty="0" err="1" smtClean="0"/>
                <a:t>вкл</a:t>
              </a:r>
              <a:r>
                <a:rPr lang="uk-UA" sz="1200" dirty="0" smtClean="0"/>
                <a:t>. </a:t>
              </a:r>
              <a:r>
                <a:rPr lang="de-DE" sz="1200" dirty="0" smtClean="0"/>
                <a:t>NDH</a:t>
              </a:r>
              <a:endParaRPr lang="de-D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7302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2.77778E-7 3.33333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60000" y="522000"/>
            <a:ext cx="8424862" cy="486000"/>
          </a:xfrm>
        </p:spPr>
        <p:txBody>
          <a:bodyPr/>
          <a:lstStyle/>
          <a:p>
            <a:r>
              <a:rPr lang="uk-UA" dirty="0" smtClean="0"/>
              <a:t>Які джерела даних ми використовуємо</a:t>
            </a:r>
            <a:r>
              <a:rPr lang="de-DE" dirty="0" smtClean="0"/>
              <a:t>?</a:t>
            </a:r>
            <a:endParaRPr lang="de-DE" dirty="0"/>
          </a:p>
        </p:txBody>
      </p:sp>
      <p:graphicFrame>
        <p:nvGraphicFramePr>
          <p:cNvPr id="21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79987"/>
              </p:ext>
            </p:extLst>
          </p:nvPr>
        </p:nvGraphicFramePr>
        <p:xfrm>
          <a:off x="0" y="1142301"/>
          <a:ext cx="9144000" cy="57906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0445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3128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63940"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uk-UA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Речовинне</a:t>
                      </a:r>
                      <a:r>
                        <a:rPr lang="uk-UA" sz="12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використання сировинної деревини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1" u="none" strike="noStrike" dirty="0" smtClean="0">
                          <a:effectLst/>
                        </a:rPr>
                        <a:t>Додаткові джерела даних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1" u="none" strike="noStrike" dirty="0" smtClean="0">
                          <a:effectLst/>
                        </a:rPr>
                        <a:t>Джерела даних для</a:t>
                      </a:r>
                      <a:r>
                        <a:rPr lang="uk-UA" sz="1200" b="1" u="none" strike="noStrike" baseline="0" dirty="0" smtClean="0">
                          <a:effectLst/>
                        </a:rPr>
                        <a:t> ключових моментів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none" strike="noStrike">
                          <a:effectLst/>
                        </a:rPr>
                        <a:t> 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7952"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Лісопилки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i="1" u="none" strike="noStrike" dirty="0" smtClean="0">
                          <a:effectLst/>
                        </a:rPr>
                        <a:t>Фахова</a:t>
                      </a:r>
                      <a:r>
                        <a:rPr lang="uk-UA" sz="1200" i="1" u="none" strike="noStrike" baseline="0" dirty="0" smtClean="0">
                          <a:effectLst/>
                        </a:rPr>
                        <a:t> серія</a:t>
                      </a:r>
                      <a:r>
                        <a:rPr lang="en-US" sz="1200" i="1" u="none" strike="noStrike" dirty="0" smtClean="0">
                          <a:effectLst/>
                        </a:rPr>
                        <a:t> </a:t>
                      </a:r>
                      <a:r>
                        <a:rPr lang="en-US" sz="1200" i="1" u="none" strike="noStrike" dirty="0">
                          <a:effectLst/>
                        </a:rPr>
                        <a:t>4, </a:t>
                      </a:r>
                      <a:r>
                        <a:rPr lang="uk-UA" sz="1200" i="1" u="none" strike="noStrike" dirty="0" smtClean="0">
                          <a:effectLst/>
                        </a:rPr>
                        <a:t>рядок</a:t>
                      </a:r>
                      <a:r>
                        <a:rPr lang="en-US" sz="1200" i="1" u="none" strike="noStrike" dirty="0" smtClean="0">
                          <a:effectLst/>
                        </a:rPr>
                        <a:t> </a:t>
                      </a:r>
                      <a:r>
                        <a:rPr lang="en-US" sz="1200" i="1" u="none" strike="noStrike" dirty="0">
                          <a:effectLst/>
                        </a:rPr>
                        <a:t>3.1, </a:t>
                      </a:r>
                      <a:r>
                        <a:rPr lang="uk-UA" sz="1200" i="1" u="none" strike="noStrike" dirty="0" smtClean="0">
                          <a:effectLst/>
                        </a:rPr>
                        <a:t>Федеральне бюро</a:t>
                      </a:r>
                      <a:r>
                        <a:rPr lang="uk-UA" sz="1200" i="1" u="none" strike="noStrike" baseline="0" dirty="0" smtClean="0">
                          <a:effectLst/>
                        </a:rPr>
                        <a:t> статистики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i="1" u="none" strike="noStrike" dirty="0" err="1">
                          <a:effectLst/>
                        </a:rPr>
                        <a:t>Lückge</a:t>
                      </a:r>
                      <a:r>
                        <a:rPr lang="de-DE" sz="1200" i="1" u="none" strike="noStrike" dirty="0">
                          <a:effectLst/>
                        </a:rPr>
                        <a:t> </a:t>
                      </a:r>
                      <a:r>
                        <a:rPr lang="de-DE" sz="1200" i="1" u="none" strike="noStrike" dirty="0" err="1">
                          <a:effectLst/>
                        </a:rPr>
                        <a:t>and</a:t>
                      </a:r>
                      <a:r>
                        <a:rPr lang="de-DE" sz="1200" i="1" u="none" strike="noStrike" dirty="0">
                          <a:effectLst/>
                        </a:rPr>
                        <a:t> Weber </a:t>
                      </a:r>
                      <a:r>
                        <a:rPr lang="de-DE" sz="1200" i="1" u="none" strike="noStrike" dirty="0" smtClean="0">
                          <a:effectLst/>
                        </a:rPr>
                        <a:t>1997,</a:t>
                      </a:r>
                      <a:r>
                        <a:rPr lang="de-DE" sz="1200" i="1" u="none" strike="noStrike" baseline="0" dirty="0" smtClean="0">
                          <a:effectLst/>
                        </a:rPr>
                        <a:t> </a:t>
                      </a:r>
                      <a:r>
                        <a:rPr lang="de-DE" sz="1200" i="1" u="none" strike="noStrike" dirty="0" err="1" smtClean="0">
                          <a:effectLst/>
                        </a:rPr>
                        <a:t>Mantau</a:t>
                      </a:r>
                      <a:r>
                        <a:rPr lang="de-DE" sz="1200" i="1" u="none" strike="noStrike" dirty="0" smtClean="0">
                          <a:effectLst/>
                        </a:rPr>
                        <a:t> </a:t>
                      </a:r>
                      <a:r>
                        <a:rPr lang="de-DE" sz="1200" i="1" u="none" strike="noStrike" dirty="0" err="1">
                          <a:effectLst/>
                        </a:rPr>
                        <a:t>and</a:t>
                      </a:r>
                      <a:r>
                        <a:rPr lang="de-DE" sz="1200" i="1" u="none" strike="noStrike" dirty="0">
                          <a:effectLst/>
                        </a:rPr>
                        <a:t> Sörgel </a:t>
                      </a:r>
                      <a:r>
                        <a:rPr lang="de-DE" sz="1200" i="1" u="none" strike="noStrike" dirty="0" smtClean="0">
                          <a:effectLst/>
                        </a:rPr>
                        <a:t>2004,</a:t>
                      </a:r>
                      <a:r>
                        <a:rPr lang="de-DE" sz="1200" i="1" u="none" strike="noStrike" baseline="0" dirty="0" smtClean="0">
                          <a:effectLst/>
                        </a:rPr>
                        <a:t> </a:t>
                      </a:r>
                      <a:r>
                        <a:rPr lang="de-DE" sz="1200" i="1" u="none" strike="noStrike" dirty="0" smtClean="0">
                          <a:effectLst/>
                        </a:rPr>
                        <a:t>Sörgel </a:t>
                      </a:r>
                      <a:r>
                        <a:rPr lang="de-DE" sz="1200" i="1" u="none" strike="noStrike" dirty="0">
                          <a:effectLst/>
                        </a:rPr>
                        <a:t>et al. </a:t>
                      </a:r>
                      <a:r>
                        <a:rPr lang="de-DE" sz="1200" i="1" u="none" strike="noStrike" dirty="0" smtClean="0">
                          <a:effectLst/>
                        </a:rPr>
                        <a:t>2006,</a:t>
                      </a:r>
                      <a:r>
                        <a:rPr lang="de-DE" sz="1200" i="1" u="none" strike="noStrike" baseline="0" dirty="0" smtClean="0">
                          <a:effectLst/>
                        </a:rPr>
                        <a:t> </a:t>
                      </a:r>
                      <a:r>
                        <a:rPr lang="de-DE" sz="1200" i="1" u="none" strike="noStrike" dirty="0" smtClean="0">
                          <a:effectLst/>
                        </a:rPr>
                        <a:t>Döring </a:t>
                      </a:r>
                      <a:r>
                        <a:rPr lang="de-DE" sz="1200" i="1" u="none" strike="noStrike" dirty="0" err="1">
                          <a:effectLst/>
                        </a:rPr>
                        <a:t>and</a:t>
                      </a:r>
                      <a:r>
                        <a:rPr lang="de-DE" sz="1200" i="1" u="none" strike="noStrike" dirty="0">
                          <a:effectLst/>
                        </a:rPr>
                        <a:t> </a:t>
                      </a:r>
                      <a:r>
                        <a:rPr lang="de-DE" sz="1200" i="1" u="none" strike="noStrike" dirty="0" err="1">
                          <a:effectLst/>
                        </a:rPr>
                        <a:t>Mantau</a:t>
                      </a:r>
                      <a:r>
                        <a:rPr lang="de-DE" sz="1200" i="1" u="none" strike="noStrike" dirty="0">
                          <a:effectLst/>
                        </a:rPr>
                        <a:t> 2012</a:t>
                      </a:r>
                      <a:endParaRPr lang="de-DE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3109"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 smtClean="0">
                          <a:effectLst/>
                        </a:rPr>
                        <a:t>Деревообробна промисловість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i="1" u="none" strike="noStrike" dirty="0" smtClean="0">
                          <a:effectLst/>
                        </a:rPr>
                        <a:t>Фахова серія 4</a:t>
                      </a:r>
                      <a:r>
                        <a:rPr lang="de-DE" sz="1200" i="1" u="none" strike="noStrike" dirty="0" smtClean="0">
                          <a:effectLst/>
                        </a:rPr>
                        <a:t>, </a:t>
                      </a:r>
                      <a:r>
                        <a:rPr lang="uk-UA" sz="1200" i="1" u="none" strike="noStrike" dirty="0" smtClean="0">
                          <a:effectLst/>
                        </a:rPr>
                        <a:t>рядок</a:t>
                      </a:r>
                      <a:r>
                        <a:rPr lang="de-DE" sz="1200" i="1" u="none" strike="noStrike" dirty="0" smtClean="0">
                          <a:effectLst/>
                        </a:rPr>
                        <a:t> </a:t>
                      </a:r>
                      <a:r>
                        <a:rPr lang="de-DE" sz="1200" i="1" u="none" strike="noStrike" dirty="0">
                          <a:effectLst/>
                        </a:rPr>
                        <a:t>3.1, </a:t>
                      </a:r>
                      <a:r>
                        <a:rPr lang="uk-UA" sz="1200" i="1" u="none" strike="noStrike" dirty="0" smtClean="0">
                          <a:effectLst/>
                        </a:rPr>
                        <a:t>Федеральне бюро</a:t>
                      </a:r>
                      <a:r>
                        <a:rPr lang="uk-UA" sz="1200" i="1" u="none" strike="noStrike" baseline="0" dirty="0" smtClean="0">
                          <a:effectLst/>
                        </a:rPr>
                        <a:t> статистики</a:t>
                      </a:r>
                      <a:r>
                        <a:rPr lang="de-DE" sz="1200" i="1" u="none" strike="noStrike" dirty="0" smtClean="0">
                          <a:effectLst/>
                        </a:rPr>
                        <a:t>,</a:t>
                      </a:r>
                      <a:r>
                        <a:rPr lang="de-DE" sz="1200" i="1" u="none" strike="noStrike" baseline="0" dirty="0" smtClean="0">
                          <a:effectLst/>
                        </a:rPr>
                        <a:t> </a:t>
                      </a:r>
                      <a:r>
                        <a:rPr lang="uk-UA" sz="1200" i="1" u="none" strike="noStrike" baseline="0" dirty="0" smtClean="0">
                          <a:effectLst/>
                        </a:rPr>
                        <a:t>спеціальний аналіз</a:t>
                      </a:r>
                      <a:endParaRPr lang="de-DE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i="1" u="none" strike="noStrike" dirty="0" err="1">
                          <a:effectLst/>
                        </a:rPr>
                        <a:t>Mantau</a:t>
                      </a:r>
                      <a:r>
                        <a:rPr lang="fr-FR" sz="1200" i="1" u="none" strike="noStrike" dirty="0">
                          <a:effectLst/>
                        </a:rPr>
                        <a:t> et al. </a:t>
                      </a:r>
                      <a:r>
                        <a:rPr lang="fr-FR" sz="1200" i="1" u="none" strike="noStrike" dirty="0" smtClean="0">
                          <a:effectLst/>
                        </a:rPr>
                        <a:t>2002,</a:t>
                      </a:r>
                      <a:r>
                        <a:rPr lang="fr-FR" sz="1200" i="1" u="none" strike="noStrike" baseline="0" dirty="0" smtClean="0">
                          <a:effectLst/>
                        </a:rPr>
                        <a:t> </a:t>
                      </a:r>
                      <a:r>
                        <a:rPr lang="fr-FR" sz="1200" i="1" u="none" strike="noStrike" dirty="0" err="1" smtClean="0">
                          <a:effectLst/>
                        </a:rPr>
                        <a:t>Sörgel</a:t>
                      </a:r>
                      <a:r>
                        <a:rPr lang="fr-FR" sz="1200" i="1" u="none" strike="noStrike" dirty="0" smtClean="0">
                          <a:effectLst/>
                        </a:rPr>
                        <a:t> </a:t>
                      </a:r>
                      <a:r>
                        <a:rPr lang="fr-FR" sz="1200" i="1" u="none" strike="noStrike" dirty="0">
                          <a:effectLst/>
                        </a:rPr>
                        <a:t>and </a:t>
                      </a:r>
                      <a:r>
                        <a:rPr lang="fr-FR" sz="1200" i="1" u="none" strike="noStrike" dirty="0" err="1">
                          <a:effectLst/>
                        </a:rPr>
                        <a:t>Mantau</a:t>
                      </a:r>
                      <a:r>
                        <a:rPr lang="fr-FR" sz="1200" i="1" u="none" strike="noStrike" dirty="0">
                          <a:effectLst/>
                        </a:rPr>
                        <a:t> </a:t>
                      </a:r>
                      <a:r>
                        <a:rPr lang="fr-FR" sz="1200" i="1" u="none" strike="noStrike" dirty="0" smtClean="0">
                          <a:effectLst/>
                        </a:rPr>
                        <a:t>2006,</a:t>
                      </a:r>
                      <a:r>
                        <a:rPr lang="fr-FR" sz="1200" i="1" u="none" strike="noStrike" baseline="0" dirty="0" smtClean="0">
                          <a:effectLst/>
                        </a:rPr>
                        <a:t> </a:t>
                      </a:r>
                      <a:r>
                        <a:rPr lang="fr-FR" sz="1200" i="1" u="none" strike="noStrike" dirty="0" err="1" smtClean="0">
                          <a:effectLst/>
                        </a:rPr>
                        <a:t>Mantau</a:t>
                      </a:r>
                      <a:r>
                        <a:rPr lang="fr-FR" sz="1200" i="1" u="none" strike="noStrike" dirty="0" smtClean="0">
                          <a:effectLst/>
                        </a:rPr>
                        <a:t> 2012b,</a:t>
                      </a:r>
                      <a:r>
                        <a:rPr lang="fr-FR" sz="1200" i="1" u="none" strike="noStrike" baseline="0" dirty="0" smtClean="0">
                          <a:effectLst/>
                        </a:rPr>
                        <a:t> </a:t>
                      </a:r>
                      <a:r>
                        <a:rPr lang="fr-FR" sz="1200" i="1" u="none" strike="noStrike" dirty="0" smtClean="0">
                          <a:effectLst/>
                        </a:rPr>
                        <a:t>UNECE </a:t>
                      </a:r>
                      <a:r>
                        <a:rPr lang="fr-FR" sz="1200" i="1" u="none" strike="noStrike" dirty="0">
                          <a:effectLst/>
                        </a:rPr>
                        <a:t>2010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3940"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 smtClean="0">
                          <a:effectLst/>
                        </a:rPr>
                        <a:t>Деревообробна та целюлозна промисловість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i="1" u="none" strike="noStrike" dirty="0" smtClean="0">
                          <a:effectLst/>
                        </a:rPr>
                        <a:t>Німецька целюлозно-паперова асоціація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3940"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 smtClean="0">
                          <a:effectLst/>
                        </a:rPr>
                        <a:t>Деревинні</a:t>
                      </a:r>
                      <a:r>
                        <a:rPr lang="uk-UA" sz="1200" u="none" strike="noStrike" baseline="0" dirty="0" smtClean="0">
                          <a:effectLst/>
                        </a:rPr>
                        <a:t> гранули та брикети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i="1" u="none" strike="noStrike" dirty="0" smtClean="0">
                          <a:effectLst/>
                        </a:rPr>
                        <a:t>Німецька асоціація виробників дров та гранул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i="1" u="none" strike="noStrike" dirty="0" err="1">
                          <a:effectLst/>
                        </a:rPr>
                        <a:t>Mantau</a:t>
                      </a:r>
                      <a:r>
                        <a:rPr lang="de-DE" sz="1200" i="1" u="none" strike="noStrike" dirty="0">
                          <a:effectLst/>
                        </a:rPr>
                        <a:t> et al. </a:t>
                      </a:r>
                      <a:r>
                        <a:rPr lang="de-DE" sz="1200" i="1" u="none" strike="noStrike" dirty="0" smtClean="0">
                          <a:effectLst/>
                        </a:rPr>
                        <a:t>2006,</a:t>
                      </a:r>
                      <a:r>
                        <a:rPr lang="de-DE" sz="1200" i="1" u="none" strike="noStrike" baseline="0" dirty="0" smtClean="0">
                          <a:effectLst/>
                        </a:rPr>
                        <a:t> </a:t>
                      </a:r>
                      <a:r>
                        <a:rPr lang="de-DE" sz="1200" i="1" u="none" strike="noStrike" dirty="0" smtClean="0">
                          <a:effectLst/>
                        </a:rPr>
                        <a:t>UNECE </a:t>
                      </a:r>
                      <a:r>
                        <a:rPr lang="de-DE" sz="1200" i="1" u="none" strike="noStrike" dirty="0">
                          <a:effectLst/>
                        </a:rPr>
                        <a:t>2010</a:t>
                      </a:r>
                      <a:endParaRPr lang="de-DE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3940"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 smtClean="0">
                          <a:effectLst/>
                        </a:rPr>
                        <a:t>Меблева промисловість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i="1" u="none" strike="noStrike" dirty="0" smtClean="0">
                          <a:effectLst/>
                        </a:rPr>
                        <a:t>Фахова серія</a:t>
                      </a:r>
                      <a:r>
                        <a:rPr lang="de-DE" sz="1200" i="1" u="none" strike="noStrike" dirty="0" smtClean="0">
                          <a:effectLst/>
                        </a:rPr>
                        <a:t> </a:t>
                      </a:r>
                      <a:r>
                        <a:rPr lang="de-DE" sz="1200" i="1" u="none" strike="noStrike" dirty="0">
                          <a:effectLst/>
                        </a:rPr>
                        <a:t>4, </a:t>
                      </a:r>
                      <a:r>
                        <a:rPr lang="uk-UA" sz="1200" i="1" u="none" strike="noStrike" dirty="0" smtClean="0">
                          <a:effectLst/>
                        </a:rPr>
                        <a:t>рядок</a:t>
                      </a:r>
                      <a:r>
                        <a:rPr lang="de-DE" sz="1200" i="1" u="none" strike="noStrike" dirty="0" smtClean="0">
                          <a:effectLst/>
                        </a:rPr>
                        <a:t> </a:t>
                      </a:r>
                      <a:r>
                        <a:rPr lang="de-DE" sz="1200" i="1" u="none" strike="noStrike" dirty="0">
                          <a:effectLst/>
                        </a:rPr>
                        <a:t>3.1, </a:t>
                      </a:r>
                      <a:r>
                        <a:rPr lang="de-DE" sz="1200" i="1" u="none" strike="noStrike" dirty="0" err="1">
                          <a:effectLst/>
                        </a:rPr>
                        <a:t>StBA</a:t>
                      </a:r>
                      <a:endParaRPr lang="de-DE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i="1" u="none" strike="noStrike">
                          <a:effectLst/>
                        </a:rPr>
                        <a:t>Frühwald et al. 1996</a:t>
                      </a:r>
                      <a:endParaRPr lang="de-DE" sz="12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3940"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 smtClean="0">
                          <a:effectLst/>
                        </a:rPr>
                        <a:t>Видобуток деревинного вугілля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i="1" u="none" strike="noStrike" dirty="0" err="1">
                          <a:effectLst/>
                        </a:rPr>
                        <a:t>ProFagus</a:t>
                      </a:r>
                      <a:endParaRPr lang="de-DE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i="1" u="none" strike="noStrike" dirty="0">
                          <a:effectLst/>
                        </a:rPr>
                        <a:t>UNECE 2010</a:t>
                      </a:r>
                      <a:endParaRPr lang="de-DE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5946">
                <a:tc>
                  <a:txBody>
                    <a:bodyPr/>
                    <a:lstStyle/>
                    <a:p>
                      <a:pPr algn="l" fontAlgn="t"/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uk-U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Енергетичне використання сировинної деревини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49958"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 smtClean="0">
                          <a:effectLst/>
                        </a:rPr>
                        <a:t>Приватні домогосподарства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i="1" u="none" strike="noStrike" dirty="0" err="1" smtClean="0">
                          <a:effectLst/>
                        </a:rPr>
                        <a:t>Індекс</a:t>
                      </a:r>
                      <a:r>
                        <a:rPr lang="ru-RU" sz="1200" i="1" u="none" strike="noStrike" dirty="0" smtClean="0">
                          <a:effectLst/>
                        </a:rPr>
                        <a:t> </a:t>
                      </a:r>
                      <a:r>
                        <a:rPr lang="ru-RU" sz="1200" i="1" u="none" strike="noStrike" dirty="0" err="1" smtClean="0">
                          <a:effectLst/>
                        </a:rPr>
                        <a:t>споживчих</a:t>
                      </a:r>
                      <a:r>
                        <a:rPr lang="ru-RU" sz="1200" i="1" u="none" strike="noStrike" dirty="0" smtClean="0">
                          <a:effectLst/>
                        </a:rPr>
                        <a:t> </a:t>
                      </a:r>
                      <a:r>
                        <a:rPr lang="ru-RU" sz="1200" i="1" u="none" strike="noStrike" dirty="0" err="1" smtClean="0">
                          <a:effectLst/>
                        </a:rPr>
                        <a:t>цін</a:t>
                      </a:r>
                      <a:r>
                        <a:rPr lang="ru-RU" sz="1200" i="1" u="none" strike="noStrike" dirty="0" smtClean="0">
                          <a:effectLst/>
                        </a:rPr>
                        <a:t> </a:t>
                      </a:r>
                      <a:r>
                        <a:rPr lang="ru-RU" sz="1200" i="1" u="none" strike="noStrike" dirty="0" err="1" smtClean="0">
                          <a:effectLst/>
                        </a:rPr>
                        <a:t>Федеральне</a:t>
                      </a:r>
                      <a:r>
                        <a:rPr lang="ru-RU" sz="1200" i="1" u="none" strike="noStrike" dirty="0" smtClean="0">
                          <a:effectLst/>
                        </a:rPr>
                        <a:t> </a:t>
                      </a:r>
                      <a:r>
                        <a:rPr lang="ru-RU" sz="1200" i="1" u="none" strike="noStrike" dirty="0" err="1" smtClean="0">
                          <a:effectLst/>
                        </a:rPr>
                        <a:t>статистичне</a:t>
                      </a:r>
                      <a:r>
                        <a:rPr lang="ru-RU" sz="1200" i="1" u="none" strike="noStrike" dirty="0" smtClean="0">
                          <a:effectLst/>
                        </a:rPr>
                        <a:t> </a:t>
                      </a:r>
                      <a:r>
                        <a:rPr lang="ru-RU" sz="1200" i="1" u="none" strike="noStrike" dirty="0" err="1" smtClean="0">
                          <a:effectLst/>
                        </a:rPr>
                        <a:t>управління</a:t>
                      </a:r>
                      <a:r>
                        <a:rPr lang="ru-RU" sz="1200" i="1" u="none" strike="noStrike" dirty="0" smtClean="0">
                          <a:effectLst/>
                        </a:rPr>
                        <a:t> </a:t>
                      </a:r>
                      <a:r>
                        <a:rPr lang="ru-RU" sz="1200" i="1" u="none" strike="noStrike" dirty="0" err="1" smtClean="0">
                          <a:effectLst/>
                        </a:rPr>
                        <a:t>Німецької</a:t>
                      </a:r>
                      <a:r>
                        <a:rPr lang="ru-RU" sz="1200" i="1" u="none" strike="noStrike" dirty="0" smtClean="0">
                          <a:effectLst/>
                        </a:rPr>
                        <a:t> </a:t>
                      </a:r>
                      <a:r>
                        <a:rPr lang="ru-RU" sz="1200" i="1" u="none" strike="noStrike" dirty="0" err="1" smtClean="0">
                          <a:effectLst/>
                        </a:rPr>
                        <a:t>метеорологічної</a:t>
                      </a:r>
                      <a:r>
                        <a:rPr lang="ru-RU" sz="1200" i="1" u="none" strike="noStrike" dirty="0" smtClean="0">
                          <a:effectLst/>
                        </a:rPr>
                        <a:t> </a:t>
                      </a:r>
                      <a:r>
                        <a:rPr lang="ru-RU" sz="1200" i="1" u="none" strike="noStrike" dirty="0" err="1" smtClean="0">
                          <a:effectLst/>
                        </a:rPr>
                        <a:t>служби</a:t>
                      </a:r>
                      <a:r>
                        <a:rPr lang="en-US" sz="1200" i="1" u="none" strike="noStrike" dirty="0">
                          <a:effectLst/>
                        </a:rPr>
                        <a:t/>
                      </a:r>
                      <a:br>
                        <a:rPr lang="en-US" sz="1200" i="1" u="none" strike="noStrike" dirty="0">
                          <a:effectLst/>
                        </a:rPr>
                      </a:br>
                      <a:r>
                        <a:rPr lang="en-US" sz="1200" i="1" u="none" strike="noStrike" dirty="0">
                          <a:effectLst/>
                        </a:rPr>
                        <a:t>BDEW 2014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i="1" u="none" strike="noStrike" dirty="0">
                          <a:effectLst/>
                        </a:rPr>
                        <a:t>DIW </a:t>
                      </a:r>
                      <a:r>
                        <a:rPr lang="en-US" sz="1200" i="1" u="none" strike="noStrike" dirty="0" smtClean="0">
                          <a:effectLst/>
                        </a:rPr>
                        <a:t>1994,</a:t>
                      </a:r>
                      <a:r>
                        <a:rPr lang="en-US" sz="1200" i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200" i="1" u="none" strike="noStrike" dirty="0" err="1" smtClean="0">
                          <a:effectLst/>
                        </a:rPr>
                        <a:t>Mantau</a:t>
                      </a:r>
                      <a:r>
                        <a:rPr lang="en-US" sz="1200" i="1" u="none" strike="noStrike" dirty="0" smtClean="0">
                          <a:effectLst/>
                        </a:rPr>
                        <a:t> 2004,</a:t>
                      </a:r>
                      <a:r>
                        <a:rPr lang="en-US" sz="1200" i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200" i="1" u="none" strike="noStrike" dirty="0" err="1" smtClean="0">
                          <a:effectLst/>
                        </a:rPr>
                        <a:t>Mantau</a:t>
                      </a:r>
                      <a:r>
                        <a:rPr lang="en-US" sz="1200" i="1" u="none" strike="noStrike" dirty="0" smtClean="0">
                          <a:effectLst/>
                        </a:rPr>
                        <a:t> </a:t>
                      </a:r>
                      <a:r>
                        <a:rPr lang="en-US" sz="1200" i="1" u="none" strike="noStrike" dirty="0">
                          <a:effectLst/>
                        </a:rPr>
                        <a:t>and </a:t>
                      </a:r>
                      <a:r>
                        <a:rPr lang="en-US" sz="1200" i="1" u="none" strike="noStrike" dirty="0" err="1">
                          <a:effectLst/>
                        </a:rPr>
                        <a:t>Sörgel</a:t>
                      </a:r>
                      <a:r>
                        <a:rPr lang="en-US" sz="1200" i="1" u="none" strike="noStrike" dirty="0">
                          <a:effectLst/>
                        </a:rPr>
                        <a:t> </a:t>
                      </a:r>
                      <a:r>
                        <a:rPr lang="en-US" sz="1200" i="1" u="none" strike="noStrike" dirty="0" smtClean="0">
                          <a:effectLst/>
                        </a:rPr>
                        <a:t>2006,</a:t>
                      </a:r>
                      <a:r>
                        <a:rPr lang="en-US" sz="1200" i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200" i="1" u="none" strike="noStrike" dirty="0" smtClean="0">
                          <a:effectLst/>
                        </a:rPr>
                        <a:t>Hick </a:t>
                      </a:r>
                      <a:r>
                        <a:rPr lang="en-US" sz="1200" i="1" u="none" strike="noStrike" dirty="0">
                          <a:effectLst/>
                        </a:rPr>
                        <a:t>and </a:t>
                      </a:r>
                      <a:r>
                        <a:rPr lang="en-US" sz="1200" i="1" u="none" strike="noStrike" dirty="0" err="1">
                          <a:effectLst/>
                        </a:rPr>
                        <a:t>Mantau</a:t>
                      </a:r>
                      <a:r>
                        <a:rPr lang="en-US" sz="1200" i="1" u="none" strike="noStrike" dirty="0">
                          <a:effectLst/>
                        </a:rPr>
                        <a:t> </a:t>
                      </a:r>
                      <a:r>
                        <a:rPr lang="en-US" sz="1200" i="1" u="none" strike="noStrike" dirty="0" smtClean="0">
                          <a:effectLst/>
                        </a:rPr>
                        <a:t>2008,</a:t>
                      </a:r>
                      <a:r>
                        <a:rPr lang="en-US" sz="1200" i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200" i="1" u="none" strike="noStrike" dirty="0" err="1" smtClean="0">
                          <a:effectLst/>
                        </a:rPr>
                        <a:t>Mantau</a:t>
                      </a:r>
                      <a:r>
                        <a:rPr lang="en-US" sz="1200" i="1" u="none" strike="noStrike" dirty="0" smtClean="0">
                          <a:effectLst/>
                        </a:rPr>
                        <a:t> </a:t>
                      </a:r>
                      <a:r>
                        <a:rPr lang="en-US" sz="1200" i="1" u="none" strike="noStrike" dirty="0">
                          <a:effectLst/>
                        </a:rPr>
                        <a:t>2012a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49435"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baseline="0" dirty="0" smtClean="0">
                          <a:effectLst/>
                        </a:rPr>
                        <a:t>Установки на біомасі</a:t>
                      </a:r>
                      <a:r>
                        <a:rPr lang="de-DE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de-DE" sz="1200" u="none" strike="noStrike" dirty="0" smtClean="0">
                          <a:effectLst/>
                        </a:rPr>
                        <a:t>&lt; 1</a:t>
                      </a:r>
                      <a:r>
                        <a:rPr lang="uk-UA" sz="1200" u="none" strike="noStrike" dirty="0" err="1" smtClean="0">
                          <a:effectLst/>
                        </a:rPr>
                        <a:t>МВт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i="1" u="none" strike="noStrike" dirty="0" smtClean="0">
                          <a:effectLst/>
                        </a:rPr>
                        <a:t>AGEE</a:t>
                      </a:r>
                      <a:r>
                        <a:rPr lang="en-US" sz="1200" i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200" i="1" u="none" strike="noStrike" dirty="0" smtClean="0">
                          <a:effectLst/>
                        </a:rPr>
                        <a:t>(</a:t>
                      </a:r>
                      <a:r>
                        <a:rPr lang="uk-UA" sz="1200" i="1" u="none" strike="noStrike" dirty="0" smtClean="0">
                          <a:effectLst/>
                        </a:rPr>
                        <a:t>робоча група з відновлюваної енергетики</a:t>
                      </a:r>
                      <a:r>
                        <a:rPr lang="en-US" sz="1200" i="1" u="none" strike="noStrike" dirty="0" smtClean="0">
                          <a:effectLst/>
                        </a:rPr>
                        <a:t>)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i="1" u="none" strike="noStrike" dirty="0" err="1">
                          <a:effectLst/>
                        </a:rPr>
                        <a:t>Mellinghoff</a:t>
                      </a:r>
                      <a:r>
                        <a:rPr lang="de-DE" sz="1200" i="1" u="none" strike="noStrike" dirty="0">
                          <a:effectLst/>
                        </a:rPr>
                        <a:t> </a:t>
                      </a:r>
                      <a:r>
                        <a:rPr lang="de-DE" sz="1200" i="1" u="none" strike="noStrike" dirty="0" err="1">
                          <a:effectLst/>
                        </a:rPr>
                        <a:t>and</a:t>
                      </a:r>
                      <a:r>
                        <a:rPr lang="de-DE" sz="1200" i="1" u="none" strike="noStrike" dirty="0">
                          <a:effectLst/>
                        </a:rPr>
                        <a:t> Becker </a:t>
                      </a:r>
                      <a:r>
                        <a:rPr lang="de-DE" sz="1200" i="1" u="none" strike="noStrike" dirty="0" smtClean="0">
                          <a:effectLst/>
                        </a:rPr>
                        <a:t>1997,</a:t>
                      </a:r>
                      <a:r>
                        <a:rPr lang="de-DE" sz="1200" i="1" u="none" strike="noStrike" baseline="0" dirty="0" smtClean="0">
                          <a:effectLst/>
                        </a:rPr>
                        <a:t> </a:t>
                      </a:r>
                      <a:r>
                        <a:rPr lang="de-DE" sz="1200" i="1" u="none" strike="noStrike" dirty="0" err="1" smtClean="0">
                          <a:effectLst/>
                        </a:rPr>
                        <a:t>Mantau</a:t>
                      </a:r>
                      <a:r>
                        <a:rPr lang="de-DE" sz="1200" i="1" u="none" strike="noStrike" dirty="0" smtClean="0">
                          <a:effectLst/>
                        </a:rPr>
                        <a:t> 2004,</a:t>
                      </a:r>
                      <a:r>
                        <a:rPr lang="de-DE" sz="1200" i="1" u="none" strike="noStrike" baseline="0" dirty="0" smtClean="0">
                          <a:effectLst/>
                        </a:rPr>
                        <a:t> </a:t>
                      </a:r>
                      <a:r>
                        <a:rPr lang="de-DE" sz="1200" i="1" u="none" strike="noStrike" dirty="0" err="1" smtClean="0">
                          <a:effectLst/>
                        </a:rPr>
                        <a:t>Musialczyk</a:t>
                      </a:r>
                      <a:r>
                        <a:rPr lang="de-DE" sz="1200" i="1" u="none" strike="noStrike" dirty="0" smtClean="0">
                          <a:effectLst/>
                        </a:rPr>
                        <a:t> </a:t>
                      </a:r>
                      <a:r>
                        <a:rPr lang="de-DE" sz="1200" i="1" u="none" strike="noStrike" dirty="0" err="1">
                          <a:effectLst/>
                        </a:rPr>
                        <a:t>and</a:t>
                      </a:r>
                      <a:r>
                        <a:rPr lang="de-DE" sz="1200" i="1" u="none" strike="noStrike" dirty="0">
                          <a:effectLst/>
                        </a:rPr>
                        <a:t> </a:t>
                      </a:r>
                      <a:r>
                        <a:rPr lang="de-DE" sz="1200" i="1" u="none" strike="noStrike" dirty="0" err="1">
                          <a:effectLst/>
                        </a:rPr>
                        <a:t>Mantau</a:t>
                      </a:r>
                      <a:r>
                        <a:rPr lang="de-DE" sz="1200" i="1" u="none" strike="noStrike" dirty="0">
                          <a:effectLst/>
                        </a:rPr>
                        <a:t> </a:t>
                      </a:r>
                      <a:r>
                        <a:rPr lang="de-DE" sz="1200" i="1" u="none" strike="noStrike" dirty="0" smtClean="0">
                          <a:effectLst/>
                        </a:rPr>
                        <a:t>2007,</a:t>
                      </a:r>
                      <a:r>
                        <a:rPr lang="de-DE" sz="1200" i="1" u="none" strike="noStrike" baseline="0" dirty="0" smtClean="0">
                          <a:effectLst/>
                        </a:rPr>
                        <a:t> </a:t>
                      </a:r>
                      <a:r>
                        <a:rPr lang="de-DE" sz="1200" i="1" u="none" strike="noStrike" dirty="0" err="1" smtClean="0">
                          <a:effectLst/>
                        </a:rPr>
                        <a:t>Mantau</a:t>
                      </a:r>
                      <a:r>
                        <a:rPr lang="de-DE" sz="1200" i="1" u="none" strike="noStrike" dirty="0" smtClean="0">
                          <a:effectLst/>
                        </a:rPr>
                        <a:t> </a:t>
                      </a:r>
                      <a:r>
                        <a:rPr lang="de-DE" sz="1200" i="1" u="none" strike="noStrike" dirty="0">
                          <a:effectLst/>
                        </a:rPr>
                        <a:t>et al. 2012</a:t>
                      </a:r>
                      <a:endParaRPr lang="de-DE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87952"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 smtClean="0">
                          <a:effectLst/>
                        </a:rPr>
                        <a:t>Установки на біомасі</a:t>
                      </a:r>
                      <a:r>
                        <a:rPr lang="de-DE" sz="1200" u="none" strike="noStrike" dirty="0" smtClean="0">
                          <a:effectLst/>
                        </a:rPr>
                        <a:t> &gt; 1</a:t>
                      </a:r>
                      <a:r>
                        <a:rPr lang="uk-UA" sz="1200" u="none" strike="noStrike" dirty="0" err="1" smtClean="0">
                          <a:effectLst/>
                        </a:rPr>
                        <a:t>МВт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i="1" u="none" strike="noStrike" dirty="0">
                          <a:effectLst/>
                        </a:rPr>
                        <a:t>AGEE</a:t>
                      </a:r>
                      <a:br>
                        <a:rPr lang="en-US" sz="1200" i="1" u="none" strike="noStrike" dirty="0">
                          <a:effectLst/>
                        </a:rPr>
                      </a:br>
                      <a:r>
                        <a:rPr lang="en-US" sz="1200" i="1" u="none" strike="noStrike" dirty="0" smtClean="0">
                          <a:effectLst/>
                        </a:rPr>
                        <a:t>(</a:t>
                      </a:r>
                      <a:r>
                        <a:rPr lang="uk-UA" sz="1200" i="1" u="none" strike="noStrike" dirty="0" smtClean="0">
                          <a:effectLst/>
                        </a:rPr>
                        <a:t>робоча група з відновлюваної енергетики</a:t>
                      </a:r>
                      <a:r>
                        <a:rPr lang="en-US" sz="1200" i="1" u="none" strike="noStrike" dirty="0" smtClean="0">
                          <a:effectLst/>
                        </a:rPr>
                        <a:t>)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i="1" u="none" strike="noStrike" dirty="0" err="1">
                          <a:effectLst/>
                        </a:rPr>
                        <a:t>Mellinghoff</a:t>
                      </a:r>
                      <a:r>
                        <a:rPr lang="de-DE" sz="1200" i="1" u="none" strike="noStrike" dirty="0">
                          <a:effectLst/>
                        </a:rPr>
                        <a:t> </a:t>
                      </a:r>
                      <a:r>
                        <a:rPr lang="de-DE" sz="1200" i="1" u="none" strike="noStrike" dirty="0" err="1">
                          <a:effectLst/>
                        </a:rPr>
                        <a:t>and</a:t>
                      </a:r>
                      <a:r>
                        <a:rPr lang="de-DE" sz="1200" i="1" u="none" strike="noStrike" dirty="0">
                          <a:effectLst/>
                        </a:rPr>
                        <a:t> Becker </a:t>
                      </a:r>
                      <a:r>
                        <a:rPr lang="de-DE" sz="1200" i="1" u="none" strike="noStrike" dirty="0" smtClean="0">
                          <a:effectLst/>
                        </a:rPr>
                        <a:t>1997,</a:t>
                      </a:r>
                      <a:r>
                        <a:rPr lang="de-DE" sz="1200" i="1" u="none" strike="noStrike" baseline="0" dirty="0" smtClean="0">
                          <a:effectLst/>
                        </a:rPr>
                        <a:t> </a:t>
                      </a:r>
                      <a:r>
                        <a:rPr lang="de-DE" sz="1200" i="1" u="none" strike="noStrike" dirty="0" err="1" smtClean="0">
                          <a:effectLst/>
                        </a:rPr>
                        <a:t>Mantau</a:t>
                      </a:r>
                      <a:r>
                        <a:rPr lang="de-DE" sz="1200" i="1" u="none" strike="noStrike" dirty="0" smtClean="0">
                          <a:effectLst/>
                        </a:rPr>
                        <a:t> 2004,</a:t>
                      </a:r>
                      <a:r>
                        <a:rPr lang="de-DE" sz="1200" i="1" u="none" strike="noStrike" baseline="0" dirty="0" smtClean="0">
                          <a:effectLst/>
                        </a:rPr>
                        <a:t> </a:t>
                      </a:r>
                      <a:r>
                        <a:rPr lang="de-DE" sz="1200" i="1" u="none" strike="noStrike" dirty="0" smtClean="0">
                          <a:effectLst/>
                        </a:rPr>
                        <a:t>Weimar </a:t>
                      </a:r>
                      <a:r>
                        <a:rPr lang="de-DE" sz="1200" i="1" u="none" strike="noStrike" dirty="0" err="1">
                          <a:effectLst/>
                        </a:rPr>
                        <a:t>and</a:t>
                      </a:r>
                      <a:r>
                        <a:rPr lang="de-DE" sz="1200" i="1" u="none" strike="noStrike" dirty="0">
                          <a:effectLst/>
                        </a:rPr>
                        <a:t> </a:t>
                      </a:r>
                      <a:r>
                        <a:rPr lang="de-DE" sz="1200" i="1" u="none" strike="noStrike" dirty="0" err="1">
                          <a:effectLst/>
                        </a:rPr>
                        <a:t>Mantau</a:t>
                      </a:r>
                      <a:r>
                        <a:rPr lang="de-DE" sz="1200" i="1" u="none" strike="noStrike" dirty="0">
                          <a:effectLst/>
                        </a:rPr>
                        <a:t> </a:t>
                      </a:r>
                      <a:r>
                        <a:rPr lang="de-DE" sz="1200" i="1" u="none" strike="noStrike" dirty="0" smtClean="0">
                          <a:effectLst/>
                        </a:rPr>
                        <a:t>2006,</a:t>
                      </a:r>
                      <a:r>
                        <a:rPr lang="de-DE" sz="1200" i="1" u="none" strike="noStrike" baseline="0" dirty="0" smtClean="0">
                          <a:effectLst/>
                        </a:rPr>
                        <a:t> </a:t>
                      </a:r>
                      <a:r>
                        <a:rPr lang="de-DE" sz="1200" i="1" u="none" strike="noStrike" dirty="0" smtClean="0">
                          <a:effectLst/>
                        </a:rPr>
                        <a:t>Weimar </a:t>
                      </a:r>
                      <a:r>
                        <a:rPr lang="de-DE" sz="1200" i="1" u="none" strike="noStrike" dirty="0">
                          <a:effectLst/>
                        </a:rPr>
                        <a:t>et al. 2012</a:t>
                      </a:r>
                      <a:endParaRPr lang="de-DE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5946">
                <a:tc>
                  <a:txBody>
                    <a:bodyPr/>
                    <a:lstStyle/>
                    <a:p>
                      <a:pPr algn="l" fontAlgn="t"/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uk-UA" sz="1200" b="1" u="none" strike="noStrike" dirty="0" err="1" smtClean="0">
                          <a:effectLst/>
                        </a:rPr>
                        <a:t>Нетто</a:t>
                      </a:r>
                      <a:r>
                        <a:rPr lang="uk-UA" sz="1200" b="1" u="none" strike="noStrike" dirty="0" smtClean="0">
                          <a:effectLst/>
                        </a:rPr>
                        <a:t> зовнішня торгівля</a:t>
                      </a:r>
                      <a:r>
                        <a:rPr lang="en-US" sz="1200" b="1" u="none" strike="noStrike" baseline="0" dirty="0" smtClean="0">
                          <a:effectLst/>
                        </a:rPr>
                        <a:t> &amp; </a:t>
                      </a:r>
                      <a:r>
                        <a:rPr lang="uk-UA" sz="1200" b="1" u="none" strike="noStrike" baseline="0" dirty="0" smtClean="0">
                          <a:effectLst/>
                        </a:rPr>
                        <a:t>зміна складських запасів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3940"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Зовнішня торгівля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i="1" u="none" strike="noStrike" dirty="0" smtClean="0">
                          <a:effectLst/>
                        </a:rPr>
                        <a:t>Федеральне бюро статистики</a:t>
                      </a:r>
                      <a:endParaRPr lang="de-DE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649958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none" strike="noStrike">
                          <a:effectLst/>
                        </a:rPr>
                        <a:t> 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none" strike="noStrike">
                          <a:effectLst/>
                        </a:rPr>
                        <a:t> 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Зміна складських</a:t>
                      </a:r>
                      <a:r>
                        <a:rPr lang="uk-UA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запасів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i="1" u="none" strike="noStrike" dirty="0" smtClean="0">
                          <a:effectLst/>
                        </a:rPr>
                        <a:t>Статистика </a:t>
                      </a:r>
                      <a:r>
                        <a:rPr lang="ru-RU" sz="1200" i="1" u="none" strike="noStrike" dirty="0" err="1" smtClean="0">
                          <a:effectLst/>
                        </a:rPr>
                        <a:t>деревообробки</a:t>
                      </a:r>
                      <a:r>
                        <a:rPr lang="ru-RU" sz="1200" i="1" u="none" strike="noStrike" dirty="0" smtClean="0">
                          <a:effectLst/>
                        </a:rPr>
                        <a:t> </a:t>
                      </a:r>
                      <a:r>
                        <a:rPr lang="ru-RU" sz="1200" i="1" u="none" strike="noStrike" dirty="0" err="1" smtClean="0">
                          <a:effectLst/>
                        </a:rPr>
                        <a:t>Федеральне</a:t>
                      </a:r>
                      <a:r>
                        <a:rPr lang="ru-RU" sz="1200" i="1" u="none" strike="noStrike" dirty="0" smtClean="0">
                          <a:effectLst/>
                        </a:rPr>
                        <a:t> </a:t>
                      </a:r>
                      <a:r>
                        <a:rPr lang="ru-RU" sz="1200" i="1" u="none" strike="noStrike" dirty="0" err="1" smtClean="0">
                          <a:effectLst/>
                        </a:rPr>
                        <a:t>статистичне</a:t>
                      </a:r>
                      <a:r>
                        <a:rPr lang="ru-RU" sz="1200" i="1" u="none" strike="noStrike" dirty="0" smtClean="0">
                          <a:effectLst/>
                        </a:rPr>
                        <a:t> </a:t>
                      </a:r>
                      <a:r>
                        <a:rPr lang="ru-RU" sz="1200" i="1" u="none" strike="noStrike" dirty="0" err="1" smtClean="0">
                          <a:effectLst/>
                        </a:rPr>
                        <a:t>управління</a:t>
                      </a:r>
                      <a:r>
                        <a:rPr lang="en-US" sz="1200" i="1" u="none" strike="noStrike" dirty="0">
                          <a:effectLst/>
                        </a:rPr>
                        <a:t/>
                      </a:r>
                      <a:br>
                        <a:rPr lang="en-US" sz="1200" i="1" u="none" strike="noStrike" dirty="0">
                          <a:effectLst/>
                        </a:rPr>
                      </a:br>
                      <a:r>
                        <a:rPr lang="en-US" sz="1200" i="1" u="none" strike="noStrike" dirty="0">
                          <a:effectLst/>
                        </a:rPr>
                        <a:t>Dieter et al. 2004</a:t>
                      </a:r>
                      <a:br>
                        <a:rPr lang="en-US" sz="1200" i="1" u="none" strike="noStrike" dirty="0">
                          <a:effectLst/>
                        </a:rPr>
                      </a:br>
                      <a:r>
                        <a:rPr lang="en-US" sz="1200" i="1" u="none" strike="noStrike" dirty="0">
                          <a:effectLst/>
                        </a:rPr>
                        <a:t>Forest Accountancy Data Network (FADN)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i="1" u="none" strike="noStrike" dirty="0">
                          <a:effectLst/>
                        </a:rPr>
                        <a:t> </a:t>
                      </a:r>
                      <a:endParaRPr lang="de-DE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none" strike="noStrike" dirty="0">
                          <a:effectLst/>
                        </a:rPr>
                        <a:t> 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7" marR="2547" marT="2547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 rot="19338503">
            <a:off x="3475607" y="4405182"/>
            <a:ext cx="4658358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180000"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2400" dirty="0" smtClean="0">
                <a:solidFill>
                  <a:schemeClr val="tx2"/>
                </a:solidFill>
              </a:rPr>
              <a:t>Переважно моніторинг сировинної деревини</a:t>
            </a:r>
            <a:endParaRPr lang="de-DE" sz="2400" dirty="0" smtClean="0">
              <a:solidFill>
                <a:schemeClr val="tx2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 rot="19567591">
            <a:off x="1097779" y="2480810"/>
            <a:ext cx="5000025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180000"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400" dirty="0" err="1">
                <a:solidFill>
                  <a:schemeClr val="tx2"/>
                </a:solidFill>
              </a:rPr>
              <a:t>Переважно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офіційна</a:t>
            </a:r>
            <a:r>
              <a:rPr lang="ru-RU" sz="2400" dirty="0">
                <a:solidFill>
                  <a:schemeClr val="tx2"/>
                </a:solidFill>
              </a:rPr>
              <a:t> статистика та статистика </a:t>
            </a:r>
            <a:r>
              <a:rPr lang="ru-RU" sz="2400" dirty="0" err="1">
                <a:solidFill>
                  <a:schemeClr val="tx2"/>
                </a:solidFill>
              </a:rPr>
              <a:t>асоціацій</a:t>
            </a:r>
            <a:endParaRPr lang="de-DE" sz="2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13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60000" y="522000"/>
            <a:ext cx="8424862" cy="486000"/>
          </a:xfrm>
        </p:spPr>
        <p:txBody>
          <a:bodyPr/>
          <a:lstStyle/>
          <a:p>
            <a:r>
              <a:rPr lang="uk-UA" dirty="0" smtClean="0"/>
              <a:t>Приклад лісопилки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455876" y="1189755"/>
            <a:ext cx="5328592" cy="5078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ts val="24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400" dirty="0" smtClean="0"/>
              <a:t>П’ять емпіричних досліджень щодо використання сировинної деревини в лісопильній промисловості</a:t>
            </a:r>
            <a:r>
              <a:rPr lang="de-DE" sz="2400" dirty="0" smtClean="0"/>
              <a:t> (n=5)</a:t>
            </a:r>
          </a:p>
          <a:p>
            <a:pPr marL="342900" indent="-342900">
              <a:lnSpc>
                <a:spcPts val="24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Точки </a:t>
            </a:r>
            <a:r>
              <a:rPr lang="ru-RU" sz="2400" dirty="0" err="1"/>
              <a:t>даних</a:t>
            </a:r>
            <a:r>
              <a:rPr lang="ru-RU" sz="2400" dirty="0"/>
              <a:t> є </a:t>
            </a:r>
            <a:r>
              <a:rPr lang="ru-RU" sz="2400" dirty="0" err="1"/>
              <a:t>еталонними</a:t>
            </a:r>
            <a:r>
              <a:rPr lang="ru-RU" sz="2400" dirty="0"/>
              <a:t> в </a:t>
            </a:r>
            <a:r>
              <a:rPr lang="ru-RU" sz="2400" dirty="0" err="1"/>
              <a:t>існуючій</a:t>
            </a:r>
            <a:r>
              <a:rPr lang="ru-RU" sz="2400" dirty="0"/>
              <a:t> </a:t>
            </a:r>
            <a:r>
              <a:rPr lang="ru-RU" sz="2400" dirty="0" err="1" smtClean="0"/>
              <a:t>моделі</a:t>
            </a:r>
            <a:endParaRPr lang="ru-RU" sz="2400" dirty="0" smtClean="0"/>
          </a:p>
          <a:p>
            <a:pPr marL="342900" indent="-342900">
              <a:lnSpc>
                <a:spcPts val="24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 err="1"/>
              <a:t>Оцінюються</a:t>
            </a:r>
            <a:r>
              <a:rPr lang="ru-RU" sz="2400" dirty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</a:t>
            </a:r>
            <a:r>
              <a:rPr lang="ru-RU" sz="2400" dirty="0" err="1" smtClean="0"/>
              <a:t>прогалини</a:t>
            </a:r>
            <a:r>
              <a:rPr lang="ru-RU" sz="2400" dirty="0" smtClean="0"/>
              <a:t> у </a:t>
            </a:r>
            <a:r>
              <a:rPr lang="ru-RU" sz="2400" dirty="0" err="1" smtClean="0"/>
              <a:t>данних</a:t>
            </a:r>
            <a:r>
              <a:rPr lang="de-DE" sz="2400" dirty="0" smtClean="0"/>
              <a:t>!</a:t>
            </a:r>
            <a:endParaRPr lang="de-DE" sz="2400" u="sng" dirty="0" smtClean="0"/>
          </a:p>
          <a:p>
            <a:pPr marL="0">
              <a:lnSpc>
                <a:spcPts val="24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2400" u="sng" dirty="0" smtClean="0"/>
              <a:t>Наступний підхід</a:t>
            </a:r>
            <a:r>
              <a:rPr lang="de-DE" sz="2400" u="sng" dirty="0" smtClean="0"/>
              <a:t>:</a:t>
            </a:r>
          </a:p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sz="2400" dirty="0" smtClean="0"/>
              <a:t>Оцінювання виходу</a:t>
            </a:r>
            <a:endParaRPr lang="de-DE" sz="2400" dirty="0" smtClean="0"/>
          </a:p>
          <a:p>
            <a:pPr marL="914400" lvl="1" indent="-457200">
              <a:lnSpc>
                <a:spcPts val="24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400" dirty="0" err="1"/>
              <a:t>Лінійна</a:t>
            </a:r>
            <a:r>
              <a:rPr lang="ru-RU" sz="2400" dirty="0"/>
              <a:t> </a:t>
            </a:r>
            <a:r>
              <a:rPr lang="ru-RU" sz="2400" dirty="0" err="1" smtClean="0"/>
              <a:t>інтерполяція</a:t>
            </a:r>
            <a:endParaRPr lang="ru-RU" sz="2400" dirty="0" smtClean="0"/>
          </a:p>
          <a:p>
            <a:pPr marL="914400" lvl="1" indent="-457200">
              <a:lnSpc>
                <a:spcPts val="24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sz="2400" dirty="0" smtClean="0"/>
              <a:t>Поточна зміна геометричного середнього</a:t>
            </a:r>
            <a:endParaRPr lang="de-DE" sz="2400" dirty="0" smtClean="0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43508" y="1124744"/>
            <a:ext cx="3059113" cy="5040312"/>
            <a:chOff x="0" y="709"/>
            <a:chExt cx="1927" cy="3175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709"/>
              <a:ext cx="1927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205"/>
            <p:cNvGrpSpPr>
              <a:grpSpLocks/>
            </p:cNvGrpSpPr>
            <p:nvPr/>
          </p:nvGrpSpPr>
          <p:grpSpPr bwMode="auto">
            <a:xfrm>
              <a:off x="0" y="709"/>
              <a:ext cx="2006" cy="3197"/>
              <a:chOff x="0" y="709"/>
              <a:chExt cx="2006" cy="3197"/>
            </a:xfrm>
          </p:grpSpPr>
          <p:sp>
            <p:nvSpPr>
              <p:cNvPr id="110" name="Rectangle 5"/>
              <p:cNvSpPr>
                <a:spLocks noChangeArrowheads="1"/>
              </p:cNvSpPr>
              <p:nvPr/>
            </p:nvSpPr>
            <p:spPr bwMode="auto">
              <a:xfrm>
                <a:off x="898" y="1037"/>
                <a:ext cx="462" cy="11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Rectangle 6"/>
              <p:cNvSpPr>
                <a:spLocks noChangeArrowheads="1"/>
              </p:cNvSpPr>
              <p:nvPr/>
            </p:nvSpPr>
            <p:spPr bwMode="auto">
              <a:xfrm>
                <a:off x="0" y="1146"/>
                <a:ext cx="1927" cy="1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Rectangle 7"/>
              <p:cNvSpPr>
                <a:spLocks noChangeArrowheads="1"/>
              </p:cNvSpPr>
              <p:nvPr/>
            </p:nvSpPr>
            <p:spPr bwMode="auto">
              <a:xfrm>
                <a:off x="898" y="1255"/>
                <a:ext cx="462" cy="11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Rectangle 8"/>
              <p:cNvSpPr>
                <a:spLocks noChangeArrowheads="1"/>
              </p:cNvSpPr>
              <p:nvPr/>
            </p:nvSpPr>
            <p:spPr bwMode="auto">
              <a:xfrm>
                <a:off x="898" y="1365"/>
                <a:ext cx="462" cy="11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Rectangle 9"/>
              <p:cNvSpPr>
                <a:spLocks noChangeArrowheads="1"/>
              </p:cNvSpPr>
              <p:nvPr/>
            </p:nvSpPr>
            <p:spPr bwMode="auto">
              <a:xfrm>
                <a:off x="898" y="1474"/>
                <a:ext cx="462" cy="11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Rectangle 10"/>
              <p:cNvSpPr>
                <a:spLocks noChangeArrowheads="1"/>
              </p:cNvSpPr>
              <p:nvPr/>
            </p:nvSpPr>
            <p:spPr bwMode="auto">
              <a:xfrm>
                <a:off x="898" y="1583"/>
                <a:ext cx="462" cy="11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Rectangle 11"/>
              <p:cNvSpPr>
                <a:spLocks noChangeArrowheads="1"/>
              </p:cNvSpPr>
              <p:nvPr/>
            </p:nvSpPr>
            <p:spPr bwMode="auto">
              <a:xfrm>
                <a:off x="898" y="1693"/>
                <a:ext cx="462" cy="114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Line 12"/>
              <p:cNvSpPr>
                <a:spLocks noChangeShapeType="1"/>
              </p:cNvSpPr>
              <p:nvPr/>
            </p:nvSpPr>
            <p:spPr bwMode="auto">
              <a:xfrm>
                <a:off x="198" y="1698"/>
                <a:ext cx="33" cy="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Rectangle 13"/>
              <p:cNvSpPr>
                <a:spLocks noChangeArrowheads="1"/>
              </p:cNvSpPr>
              <p:nvPr/>
            </p:nvSpPr>
            <p:spPr bwMode="auto">
              <a:xfrm>
                <a:off x="198" y="1698"/>
                <a:ext cx="33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Line 14"/>
              <p:cNvSpPr>
                <a:spLocks noChangeShapeType="1"/>
              </p:cNvSpPr>
              <p:nvPr/>
            </p:nvSpPr>
            <p:spPr bwMode="auto">
              <a:xfrm>
                <a:off x="205" y="1704"/>
                <a:ext cx="26" cy="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Rectangle 15"/>
              <p:cNvSpPr>
                <a:spLocks noChangeArrowheads="1"/>
              </p:cNvSpPr>
              <p:nvPr/>
            </p:nvSpPr>
            <p:spPr bwMode="auto">
              <a:xfrm>
                <a:off x="205" y="1704"/>
                <a:ext cx="26" cy="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Line 16"/>
              <p:cNvSpPr>
                <a:spLocks noChangeShapeType="1"/>
              </p:cNvSpPr>
              <p:nvPr/>
            </p:nvSpPr>
            <p:spPr bwMode="auto">
              <a:xfrm>
                <a:off x="211" y="1709"/>
                <a:ext cx="20" cy="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Rectangle 17"/>
              <p:cNvSpPr>
                <a:spLocks noChangeArrowheads="1"/>
              </p:cNvSpPr>
              <p:nvPr/>
            </p:nvSpPr>
            <p:spPr bwMode="auto">
              <a:xfrm>
                <a:off x="211" y="1709"/>
                <a:ext cx="2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Line 18"/>
              <p:cNvSpPr>
                <a:spLocks noChangeShapeType="1"/>
              </p:cNvSpPr>
              <p:nvPr/>
            </p:nvSpPr>
            <p:spPr bwMode="auto">
              <a:xfrm>
                <a:off x="218" y="1715"/>
                <a:ext cx="13" cy="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Rectangle 19"/>
              <p:cNvSpPr>
                <a:spLocks noChangeArrowheads="1"/>
              </p:cNvSpPr>
              <p:nvPr/>
            </p:nvSpPr>
            <p:spPr bwMode="auto">
              <a:xfrm>
                <a:off x="218" y="1715"/>
                <a:ext cx="13" cy="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Line 20"/>
              <p:cNvSpPr>
                <a:spLocks noChangeShapeType="1"/>
              </p:cNvSpPr>
              <p:nvPr/>
            </p:nvSpPr>
            <p:spPr bwMode="auto">
              <a:xfrm>
                <a:off x="224" y="1720"/>
                <a:ext cx="7" cy="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Rectangle 21"/>
              <p:cNvSpPr>
                <a:spLocks noChangeArrowheads="1"/>
              </p:cNvSpPr>
              <p:nvPr/>
            </p:nvSpPr>
            <p:spPr bwMode="auto">
              <a:xfrm>
                <a:off x="224" y="1720"/>
                <a:ext cx="7" cy="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Rectangle 22"/>
              <p:cNvSpPr>
                <a:spLocks noChangeArrowheads="1"/>
              </p:cNvSpPr>
              <p:nvPr/>
            </p:nvSpPr>
            <p:spPr bwMode="auto">
              <a:xfrm>
                <a:off x="898" y="1802"/>
                <a:ext cx="462" cy="11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Rectangle 23"/>
              <p:cNvSpPr>
                <a:spLocks noChangeArrowheads="1"/>
              </p:cNvSpPr>
              <p:nvPr/>
            </p:nvSpPr>
            <p:spPr bwMode="auto">
              <a:xfrm>
                <a:off x="0" y="1911"/>
                <a:ext cx="1927" cy="1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Rectangle 24"/>
              <p:cNvSpPr>
                <a:spLocks noChangeArrowheads="1"/>
              </p:cNvSpPr>
              <p:nvPr/>
            </p:nvSpPr>
            <p:spPr bwMode="auto">
              <a:xfrm>
                <a:off x="898" y="2021"/>
                <a:ext cx="462" cy="114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Rectangle 25"/>
              <p:cNvSpPr>
                <a:spLocks noChangeArrowheads="1"/>
              </p:cNvSpPr>
              <p:nvPr/>
            </p:nvSpPr>
            <p:spPr bwMode="auto">
              <a:xfrm>
                <a:off x="898" y="2130"/>
                <a:ext cx="462" cy="11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Rectangle 26"/>
              <p:cNvSpPr>
                <a:spLocks noChangeArrowheads="1"/>
              </p:cNvSpPr>
              <p:nvPr/>
            </p:nvSpPr>
            <p:spPr bwMode="auto">
              <a:xfrm>
                <a:off x="0" y="2239"/>
                <a:ext cx="1927" cy="1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Rectangle 27"/>
              <p:cNvSpPr>
                <a:spLocks noChangeArrowheads="1"/>
              </p:cNvSpPr>
              <p:nvPr/>
            </p:nvSpPr>
            <p:spPr bwMode="auto">
              <a:xfrm>
                <a:off x="898" y="2348"/>
                <a:ext cx="462" cy="11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Rectangle 28"/>
              <p:cNvSpPr>
                <a:spLocks noChangeArrowheads="1"/>
              </p:cNvSpPr>
              <p:nvPr/>
            </p:nvSpPr>
            <p:spPr bwMode="auto">
              <a:xfrm>
                <a:off x="898" y="2458"/>
                <a:ext cx="462" cy="114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Rectangle 29"/>
              <p:cNvSpPr>
                <a:spLocks noChangeArrowheads="1"/>
              </p:cNvSpPr>
              <p:nvPr/>
            </p:nvSpPr>
            <p:spPr bwMode="auto">
              <a:xfrm>
                <a:off x="898" y="2567"/>
                <a:ext cx="462" cy="11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Rectangle 30"/>
              <p:cNvSpPr>
                <a:spLocks noChangeArrowheads="1"/>
              </p:cNvSpPr>
              <p:nvPr/>
            </p:nvSpPr>
            <p:spPr bwMode="auto">
              <a:xfrm>
                <a:off x="898" y="2676"/>
                <a:ext cx="462" cy="11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Rectangle 31"/>
              <p:cNvSpPr>
                <a:spLocks noChangeArrowheads="1"/>
              </p:cNvSpPr>
              <p:nvPr/>
            </p:nvSpPr>
            <p:spPr bwMode="auto">
              <a:xfrm>
                <a:off x="0" y="2786"/>
                <a:ext cx="1927" cy="11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Rectangle 32"/>
              <p:cNvSpPr>
                <a:spLocks noChangeArrowheads="1"/>
              </p:cNvSpPr>
              <p:nvPr/>
            </p:nvSpPr>
            <p:spPr bwMode="auto">
              <a:xfrm>
                <a:off x="898" y="2895"/>
                <a:ext cx="462" cy="11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Rectangle 33"/>
              <p:cNvSpPr>
                <a:spLocks noChangeArrowheads="1"/>
              </p:cNvSpPr>
              <p:nvPr/>
            </p:nvSpPr>
            <p:spPr bwMode="auto">
              <a:xfrm>
                <a:off x="898" y="3004"/>
                <a:ext cx="462" cy="11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Rectangle 34"/>
              <p:cNvSpPr>
                <a:spLocks noChangeArrowheads="1"/>
              </p:cNvSpPr>
              <p:nvPr/>
            </p:nvSpPr>
            <p:spPr bwMode="auto">
              <a:xfrm>
                <a:off x="898" y="3113"/>
                <a:ext cx="462" cy="11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Rectangle 35"/>
              <p:cNvSpPr>
                <a:spLocks noChangeArrowheads="1"/>
              </p:cNvSpPr>
              <p:nvPr/>
            </p:nvSpPr>
            <p:spPr bwMode="auto">
              <a:xfrm>
                <a:off x="898" y="3223"/>
                <a:ext cx="462" cy="114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Rectangle 36"/>
              <p:cNvSpPr>
                <a:spLocks noChangeArrowheads="1"/>
              </p:cNvSpPr>
              <p:nvPr/>
            </p:nvSpPr>
            <p:spPr bwMode="auto">
              <a:xfrm>
                <a:off x="0" y="3332"/>
                <a:ext cx="1927" cy="1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Rectangle 37"/>
              <p:cNvSpPr>
                <a:spLocks noChangeArrowheads="1"/>
              </p:cNvSpPr>
              <p:nvPr/>
            </p:nvSpPr>
            <p:spPr bwMode="auto">
              <a:xfrm>
                <a:off x="898" y="3441"/>
                <a:ext cx="462" cy="11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Rectangle 38"/>
              <p:cNvSpPr>
                <a:spLocks noChangeArrowheads="1"/>
              </p:cNvSpPr>
              <p:nvPr/>
            </p:nvSpPr>
            <p:spPr bwMode="auto">
              <a:xfrm>
                <a:off x="898" y="3551"/>
                <a:ext cx="462" cy="11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Rectangle 39"/>
              <p:cNvSpPr>
                <a:spLocks noChangeArrowheads="1"/>
              </p:cNvSpPr>
              <p:nvPr/>
            </p:nvSpPr>
            <p:spPr bwMode="auto">
              <a:xfrm>
                <a:off x="898" y="3660"/>
                <a:ext cx="462" cy="11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Rectangle 40"/>
              <p:cNvSpPr>
                <a:spLocks noChangeArrowheads="1"/>
              </p:cNvSpPr>
              <p:nvPr/>
            </p:nvSpPr>
            <p:spPr bwMode="auto">
              <a:xfrm>
                <a:off x="898" y="3769"/>
                <a:ext cx="462" cy="11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Rectangle 41"/>
              <p:cNvSpPr>
                <a:spLocks noChangeArrowheads="1"/>
              </p:cNvSpPr>
              <p:nvPr/>
            </p:nvSpPr>
            <p:spPr bwMode="auto">
              <a:xfrm>
                <a:off x="257" y="829"/>
                <a:ext cx="580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uk-UA" altLang="en-US" sz="1000" dirty="0" err="1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Викор</a:t>
                </a:r>
                <a:r>
                  <a:rPr lang="uk-UA" altLang="en-US" sz="10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. сировини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7" name="Rectangle 42"/>
              <p:cNvSpPr>
                <a:spLocks noChangeArrowheads="1"/>
              </p:cNvSpPr>
              <p:nvPr/>
            </p:nvSpPr>
            <p:spPr bwMode="auto">
              <a:xfrm>
                <a:off x="931" y="829"/>
                <a:ext cx="31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uk-UA" altLang="en-US" sz="1000" i="1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Вихід у %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8" name="Rectangle 43"/>
              <p:cNvSpPr>
                <a:spLocks noChangeArrowheads="1"/>
              </p:cNvSpPr>
              <p:nvPr/>
            </p:nvSpPr>
            <p:spPr bwMode="auto">
              <a:xfrm>
                <a:off x="1412" y="829"/>
                <a:ext cx="51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пиломатеріали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9" name="Rectangle 44"/>
              <p:cNvSpPr>
                <a:spLocks noChangeArrowheads="1"/>
              </p:cNvSpPr>
              <p:nvPr/>
            </p:nvSpPr>
            <p:spPr bwMode="auto">
              <a:xfrm>
                <a:off x="40" y="939"/>
                <a:ext cx="9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uk-UA" altLang="en-US" sz="10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рік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0" name="Rectangle 45"/>
              <p:cNvSpPr>
                <a:spLocks noChangeArrowheads="1"/>
              </p:cNvSpPr>
              <p:nvPr/>
            </p:nvSpPr>
            <p:spPr bwMode="auto">
              <a:xfrm>
                <a:off x="310" y="939"/>
                <a:ext cx="39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у</a:t>
                </a: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r>
                  <a:rPr kumimoji="0" lang="uk-UA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млн</a:t>
                </a: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. </a:t>
                </a:r>
                <a:r>
                  <a:rPr kumimoji="0" lang="uk-UA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м</a:t>
                </a: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³(s)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2" name="Rectangle 47"/>
              <p:cNvSpPr>
                <a:spLocks noChangeArrowheads="1"/>
              </p:cNvSpPr>
              <p:nvPr/>
            </p:nvSpPr>
            <p:spPr bwMode="auto">
              <a:xfrm>
                <a:off x="1379" y="939"/>
                <a:ext cx="39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uk-UA" altLang="en-US" sz="1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у</a:t>
                </a: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r>
                  <a:rPr kumimoji="0" lang="uk-UA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млн</a:t>
                </a: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. </a:t>
                </a:r>
                <a:r>
                  <a:rPr kumimoji="0" lang="uk-UA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м</a:t>
                </a: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³(s)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3" name="Rectangle 48"/>
              <p:cNvSpPr>
                <a:spLocks noChangeArrowheads="1"/>
              </p:cNvSpPr>
              <p:nvPr/>
            </p:nvSpPr>
            <p:spPr bwMode="auto">
              <a:xfrm>
                <a:off x="33" y="1048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1994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4" name="Rectangle 49"/>
              <p:cNvSpPr>
                <a:spLocks noChangeArrowheads="1"/>
              </p:cNvSpPr>
              <p:nvPr/>
            </p:nvSpPr>
            <p:spPr bwMode="auto">
              <a:xfrm>
                <a:off x="1162" y="1048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61,1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5" name="Rectangle 50"/>
              <p:cNvSpPr>
                <a:spLocks noChangeArrowheads="1"/>
              </p:cNvSpPr>
              <p:nvPr/>
            </p:nvSpPr>
            <p:spPr bwMode="auto">
              <a:xfrm>
                <a:off x="33" y="1157"/>
                <a:ext cx="277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1995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6" name="Rectangle 51"/>
              <p:cNvSpPr>
                <a:spLocks noChangeArrowheads="1"/>
              </p:cNvSpPr>
              <p:nvPr/>
            </p:nvSpPr>
            <p:spPr bwMode="auto">
              <a:xfrm>
                <a:off x="627" y="1157"/>
                <a:ext cx="35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25,475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7" name="Rectangle 52"/>
              <p:cNvSpPr>
                <a:spLocks noChangeArrowheads="1"/>
              </p:cNvSpPr>
              <p:nvPr/>
            </p:nvSpPr>
            <p:spPr bwMode="auto">
              <a:xfrm>
                <a:off x="1162" y="1157"/>
                <a:ext cx="25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61,0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8" name="Rectangle 53"/>
              <p:cNvSpPr>
                <a:spLocks noChangeArrowheads="1"/>
              </p:cNvSpPr>
              <p:nvPr/>
            </p:nvSpPr>
            <p:spPr bwMode="auto">
              <a:xfrm>
                <a:off x="1650" y="1157"/>
                <a:ext cx="35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15,539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9" name="Rectangle 54"/>
              <p:cNvSpPr>
                <a:spLocks noChangeArrowheads="1"/>
              </p:cNvSpPr>
              <p:nvPr/>
            </p:nvSpPr>
            <p:spPr bwMode="auto">
              <a:xfrm>
                <a:off x="33" y="1266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1996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0" name="Rectangle 55"/>
              <p:cNvSpPr>
                <a:spLocks noChangeArrowheads="1"/>
              </p:cNvSpPr>
              <p:nvPr/>
            </p:nvSpPr>
            <p:spPr bwMode="auto">
              <a:xfrm>
                <a:off x="1162" y="1266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61,0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1" name="Rectangle 56"/>
              <p:cNvSpPr>
                <a:spLocks noChangeArrowheads="1"/>
              </p:cNvSpPr>
              <p:nvPr/>
            </p:nvSpPr>
            <p:spPr bwMode="auto">
              <a:xfrm>
                <a:off x="33" y="1376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1997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2" name="Rectangle 57"/>
              <p:cNvSpPr>
                <a:spLocks noChangeArrowheads="1"/>
              </p:cNvSpPr>
              <p:nvPr/>
            </p:nvSpPr>
            <p:spPr bwMode="auto">
              <a:xfrm>
                <a:off x="1162" y="1376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61,0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3" name="Rectangle 58"/>
              <p:cNvSpPr>
                <a:spLocks noChangeArrowheads="1"/>
              </p:cNvSpPr>
              <p:nvPr/>
            </p:nvSpPr>
            <p:spPr bwMode="auto">
              <a:xfrm>
                <a:off x="33" y="1485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1998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4" name="Rectangle 59"/>
              <p:cNvSpPr>
                <a:spLocks noChangeArrowheads="1"/>
              </p:cNvSpPr>
              <p:nvPr/>
            </p:nvSpPr>
            <p:spPr bwMode="auto">
              <a:xfrm>
                <a:off x="1162" y="1485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61,0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5" name="Rectangle 60"/>
              <p:cNvSpPr>
                <a:spLocks noChangeArrowheads="1"/>
              </p:cNvSpPr>
              <p:nvPr/>
            </p:nvSpPr>
            <p:spPr bwMode="auto">
              <a:xfrm>
                <a:off x="33" y="1594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1999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6" name="Rectangle 61"/>
              <p:cNvSpPr>
                <a:spLocks noChangeArrowheads="1"/>
              </p:cNvSpPr>
              <p:nvPr/>
            </p:nvSpPr>
            <p:spPr bwMode="auto">
              <a:xfrm>
                <a:off x="1162" y="1594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61,0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7" name="Rectangle 62"/>
              <p:cNvSpPr>
                <a:spLocks noChangeArrowheads="1"/>
              </p:cNvSpPr>
              <p:nvPr/>
            </p:nvSpPr>
            <p:spPr bwMode="auto">
              <a:xfrm>
                <a:off x="33" y="1704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2000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8" name="Rectangle 63"/>
              <p:cNvSpPr>
                <a:spLocks noChangeArrowheads="1"/>
              </p:cNvSpPr>
              <p:nvPr/>
            </p:nvSpPr>
            <p:spPr bwMode="auto">
              <a:xfrm>
                <a:off x="1162" y="1704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61,1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9" name="Rectangle 64"/>
              <p:cNvSpPr>
                <a:spLocks noChangeArrowheads="1"/>
              </p:cNvSpPr>
              <p:nvPr/>
            </p:nvSpPr>
            <p:spPr bwMode="auto">
              <a:xfrm>
                <a:off x="33" y="1813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2001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0" name="Rectangle 65"/>
              <p:cNvSpPr>
                <a:spLocks noChangeArrowheads="1"/>
              </p:cNvSpPr>
              <p:nvPr/>
            </p:nvSpPr>
            <p:spPr bwMode="auto">
              <a:xfrm>
                <a:off x="1162" y="1813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61,1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1" name="Rectangle 66"/>
              <p:cNvSpPr>
                <a:spLocks noChangeArrowheads="1"/>
              </p:cNvSpPr>
              <p:nvPr/>
            </p:nvSpPr>
            <p:spPr bwMode="auto">
              <a:xfrm>
                <a:off x="33" y="1922"/>
                <a:ext cx="277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2002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2" name="Rectangle 67"/>
              <p:cNvSpPr>
                <a:spLocks noChangeArrowheads="1"/>
              </p:cNvSpPr>
              <p:nvPr/>
            </p:nvSpPr>
            <p:spPr bwMode="auto">
              <a:xfrm>
                <a:off x="627" y="1922"/>
                <a:ext cx="35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27,888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3" name="Rectangle 68"/>
              <p:cNvSpPr>
                <a:spLocks noChangeArrowheads="1"/>
              </p:cNvSpPr>
              <p:nvPr/>
            </p:nvSpPr>
            <p:spPr bwMode="auto">
              <a:xfrm>
                <a:off x="1162" y="1922"/>
                <a:ext cx="25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61,1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4" name="Rectangle 69"/>
              <p:cNvSpPr>
                <a:spLocks noChangeArrowheads="1"/>
              </p:cNvSpPr>
              <p:nvPr/>
            </p:nvSpPr>
            <p:spPr bwMode="auto">
              <a:xfrm>
                <a:off x="1650" y="1922"/>
                <a:ext cx="35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17,032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5" name="Rectangle 70"/>
              <p:cNvSpPr>
                <a:spLocks noChangeArrowheads="1"/>
              </p:cNvSpPr>
              <p:nvPr/>
            </p:nvSpPr>
            <p:spPr bwMode="auto">
              <a:xfrm>
                <a:off x="33" y="2031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2003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6" name="Rectangle 71"/>
              <p:cNvSpPr>
                <a:spLocks noChangeArrowheads="1"/>
              </p:cNvSpPr>
              <p:nvPr/>
            </p:nvSpPr>
            <p:spPr bwMode="auto">
              <a:xfrm>
                <a:off x="1162" y="2031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60,9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7" name="Rectangle 72"/>
              <p:cNvSpPr>
                <a:spLocks noChangeArrowheads="1"/>
              </p:cNvSpPr>
              <p:nvPr/>
            </p:nvSpPr>
            <p:spPr bwMode="auto">
              <a:xfrm>
                <a:off x="33" y="2141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2004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8" name="Rectangle 73"/>
              <p:cNvSpPr>
                <a:spLocks noChangeArrowheads="1"/>
              </p:cNvSpPr>
              <p:nvPr/>
            </p:nvSpPr>
            <p:spPr bwMode="auto">
              <a:xfrm>
                <a:off x="1162" y="2141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60,6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9" name="Rectangle 74"/>
              <p:cNvSpPr>
                <a:spLocks noChangeArrowheads="1"/>
              </p:cNvSpPr>
              <p:nvPr/>
            </p:nvSpPr>
            <p:spPr bwMode="auto">
              <a:xfrm>
                <a:off x="33" y="2250"/>
                <a:ext cx="277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2005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0" name="Rectangle 75"/>
              <p:cNvSpPr>
                <a:spLocks noChangeArrowheads="1"/>
              </p:cNvSpPr>
              <p:nvPr/>
            </p:nvSpPr>
            <p:spPr bwMode="auto">
              <a:xfrm>
                <a:off x="627" y="2250"/>
                <a:ext cx="35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34,456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1" name="Rectangle 76"/>
              <p:cNvSpPr>
                <a:spLocks noChangeArrowheads="1"/>
              </p:cNvSpPr>
              <p:nvPr/>
            </p:nvSpPr>
            <p:spPr bwMode="auto">
              <a:xfrm>
                <a:off x="1162" y="2250"/>
                <a:ext cx="25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60,4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2" name="Rectangle 77"/>
              <p:cNvSpPr>
                <a:spLocks noChangeArrowheads="1"/>
              </p:cNvSpPr>
              <p:nvPr/>
            </p:nvSpPr>
            <p:spPr bwMode="auto">
              <a:xfrm>
                <a:off x="1650" y="2250"/>
                <a:ext cx="35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20,820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3" name="Rectangle 78"/>
              <p:cNvSpPr>
                <a:spLocks noChangeArrowheads="1"/>
              </p:cNvSpPr>
              <p:nvPr/>
            </p:nvSpPr>
            <p:spPr bwMode="auto">
              <a:xfrm>
                <a:off x="33" y="2359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2006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4" name="Rectangle 79"/>
              <p:cNvSpPr>
                <a:spLocks noChangeArrowheads="1"/>
              </p:cNvSpPr>
              <p:nvPr/>
            </p:nvSpPr>
            <p:spPr bwMode="auto">
              <a:xfrm>
                <a:off x="1162" y="2359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60,2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5" name="Rectangle 80"/>
              <p:cNvSpPr>
                <a:spLocks noChangeArrowheads="1"/>
              </p:cNvSpPr>
              <p:nvPr/>
            </p:nvSpPr>
            <p:spPr bwMode="auto">
              <a:xfrm>
                <a:off x="33" y="2469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2007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6" name="Rectangle 81"/>
              <p:cNvSpPr>
                <a:spLocks noChangeArrowheads="1"/>
              </p:cNvSpPr>
              <p:nvPr/>
            </p:nvSpPr>
            <p:spPr bwMode="auto">
              <a:xfrm>
                <a:off x="1162" y="2469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60,1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7" name="Rectangle 82"/>
              <p:cNvSpPr>
                <a:spLocks noChangeArrowheads="1"/>
              </p:cNvSpPr>
              <p:nvPr/>
            </p:nvSpPr>
            <p:spPr bwMode="auto">
              <a:xfrm>
                <a:off x="33" y="2578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2008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8" name="Rectangle 83"/>
              <p:cNvSpPr>
                <a:spLocks noChangeArrowheads="1"/>
              </p:cNvSpPr>
              <p:nvPr/>
            </p:nvSpPr>
            <p:spPr bwMode="auto">
              <a:xfrm>
                <a:off x="1162" y="2578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59,9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9" name="Rectangle 84"/>
              <p:cNvSpPr>
                <a:spLocks noChangeArrowheads="1"/>
              </p:cNvSpPr>
              <p:nvPr/>
            </p:nvSpPr>
            <p:spPr bwMode="auto">
              <a:xfrm>
                <a:off x="33" y="2687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2009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0" name="Rectangle 85"/>
              <p:cNvSpPr>
                <a:spLocks noChangeArrowheads="1"/>
              </p:cNvSpPr>
              <p:nvPr/>
            </p:nvSpPr>
            <p:spPr bwMode="auto">
              <a:xfrm>
                <a:off x="1162" y="2687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59,7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1" name="Rectangle 86"/>
              <p:cNvSpPr>
                <a:spLocks noChangeArrowheads="1"/>
              </p:cNvSpPr>
              <p:nvPr/>
            </p:nvSpPr>
            <p:spPr bwMode="auto">
              <a:xfrm>
                <a:off x="33" y="2796"/>
                <a:ext cx="277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2" name="Rectangle 87"/>
              <p:cNvSpPr>
                <a:spLocks noChangeArrowheads="1"/>
              </p:cNvSpPr>
              <p:nvPr/>
            </p:nvSpPr>
            <p:spPr bwMode="auto">
              <a:xfrm>
                <a:off x="627" y="2796"/>
                <a:ext cx="35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34,985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3" name="Rectangle 88"/>
              <p:cNvSpPr>
                <a:spLocks noChangeArrowheads="1"/>
              </p:cNvSpPr>
              <p:nvPr/>
            </p:nvSpPr>
            <p:spPr bwMode="auto">
              <a:xfrm>
                <a:off x="1162" y="2796"/>
                <a:ext cx="25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59,5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4" name="Rectangle 89"/>
              <p:cNvSpPr>
                <a:spLocks noChangeArrowheads="1"/>
              </p:cNvSpPr>
              <p:nvPr/>
            </p:nvSpPr>
            <p:spPr bwMode="auto">
              <a:xfrm>
                <a:off x="1650" y="2796"/>
                <a:ext cx="35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20,816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5" name="Rectangle 90"/>
              <p:cNvSpPr>
                <a:spLocks noChangeArrowheads="1"/>
              </p:cNvSpPr>
              <p:nvPr/>
            </p:nvSpPr>
            <p:spPr bwMode="auto">
              <a:xfrm>
                <a:off x="33" y="2906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6" name="Rectangle 91"/>
              <p:cNvSpPr>
                <a:spLocks noChangeArrowheads="1"/>
              </p:cNvSpPr>
              <p:nvPr/>
            </p:nvSpPr>
            <p:spPr bwMode="auto">
              <a:xfrm>
                <a:off x="1162" y="2906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59,5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7" name="Rectangle 92"/>
              <p:cNvSpPr>
                <a:spLocks noChangeArrowheads="1"/>
              </p:cNvSpPr>
              <p:nvPr/>
            </p:nvSpPr>
            <p:spPr bwMode="auto">
              <a:xfrm>
                <a:off x="33" y="3015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8" name="Rectangle 93"/>
              <p:cNvSpPr>
                <a:spLocks noChangeArrowheads="1"/>
              </p:cNvSpPr>
              <p:nvPr/>
            </p:nvSpPr>
            <p:spPr bwMode="auto">
              <a:xfrm>
                <a:off x="1162" y="3015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59,4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9" name="Rectangle 94"/>
              <p:cNvSpPr>
                <a:spLocks noChangeArrowheads="1"/>
              </p:cNvSpPr>
              <p:nvPr/>
            </p:nvSpPr>
            <p:spPr bwMode="auto">
              <a:xfrm>
                <a:off x="33" y="3124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2013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0" name="Rectangle 95"/>
              <p:cNvSpPr>
                <a:spLocks noChangeArrowheads="1"/>
              </p:cNvSpPr>
              <p:nvPr/>
            </p:nvSpPr>
            <p:spPr bwMode="auto">
              <a:xfrm>
                <a:off x="1162" y="3124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59,4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1" name="Rectangle 96"/>
              <p:cNvSpPr>
                <a:spLocks noChangeArrowheads="1"/>
              </p:cNvSpPr>
              <p:nvPr/>
            </p:nvSpPr>
            <p:spPr bwMode="auto">
              <a:xfrm>
                <a:off x="33" y="3234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2" name="Rectangle 97"/>
              <p:cNvSpPr>
                <a:spLocks noChangeArrowheads="1"/>
              </p:cNvSpPr>
              <p:nvPr/>
            </p:nvSpPr>
            <p:spPr bwMode="auto">
              <a:xfrm>
                <a:off x="1162" y="3234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59,3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3" name="Rectangle 98"/>
              <p:cNvSpPr>
                <a:spLocks noChangeArrowheads="1"/>
              </p:cNvSpPr>
              <p:nvPr/>
            </p:nvSpPr>
            <p:spPr bwMode="auto">
              <a:xfrm>
                <a:off x="33" y="3343"/>
                <a:ext cx="277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4" name="Rectangle 99"/>
              <p:cNvSpPr>
                <a:spLocks noChangeArrowheads="1"/>
              </p:cNvSpPr>
              <p:nvPr/>
            </p:nvSpPr>
            <p:spPr bwMode="auto">
              <a:xfrm>
                <a:off x="627" y="3343"/>
                <a:ext cx="35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33,664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5" name="Rectangle 100"/>
              <p:cNvSpPr>
                <a:spLocks noChangeArrowheads="1"/>
              </p:cNvSpPr>
              <p:nvPr/>
            </p:nvSpPr>
            <p:spPr bwMode="auto">
              <a:xfrm>
                <a:off x="1162" y="3343"/>
                <a:ext cx="25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59,3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" name="Rectangle 101"/>
              <p:cNvSpPr>
                <a:spLocks noChangeArrowheads="1"/>
              </p:cNvSpPr>
              <p:nvPr/>
            </p:nvSpPr>
            <p:spPr bwMode="auto">
              <a:xfrm>
                <a:off x="1650" y="3343"/>
                <a:ext cx="35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19,946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" name="Rectangle 102"/>
              <p:cNvSpPr>
                <a:spLocks noChangeArrowheads="1"/>
              </p:cNvSpPr>
              <p:nvPr/>
            </p:nvSpPr>
            <p:spPr bwMode="auto">
              <a:xfrm>
                <a:off x="33" y="3452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8" name="Rectangle 103"/>
              <p:cNvSpPr>
                <a:spLocks noChangeArrowheads="1"/>
              </p:cNvSpPr>
              <p:nvPr/>
            </p:nvSpPr>
            <p:spPr bwMode="auto">
              <a:xfrm>
                <a:off x="1162" y="3452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59,2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9" name="Rectangle 104"/>
              <p:cNvSpPr>
                <a:spLocks noChangeArrowheads="1"/>
              </p:cNvSpPr>
              <p:nvPr/>
            </p:nvSpPr>
            <p:spPr bwMode="auto">
              <a:xfrm>
                <a:off x="33" y="3562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2017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0" name="Rectangle 105"/>
              <p:cNvSpPr>
                <a:spLocks noChangeArrowheads="1"/>
              </p:cNvSpPr>
              <p:nvPr/>
            </p:nvSpPr>
            <p:spPr bwMode="auto">
              <a:xfrm>
                <a:off x="1162" y="3562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59,1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1" name="Rectangle 106"/>
              <p:cNvSpPr>
                <a:spLocks noChangeArrowheads="1"/>
              </p:cNvSpPr>
              <p:nvPr/>
            </p:nvSpPr>
            <p:spPr bwMode="auto">
              <a:xfrm>
                <a:off x="33" y="3671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2018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2" name="Rectangle 107"/>
              <p:cNvSpPr>
                <a:spLocks noChangeArrowheads="1"/>
              </p:cNvSpPr>
              <p:nvPr/>
            </p:nvSpPr>
            <p:spPr bwMode="auto">
              <a:xfrm>
                <a:off x="1162" y="3671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59,0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3" name="Rectangle 108"/>
              <p:cNvSpPr>
                <a:spLocks noChangeArrowheads="1"/>
              </p:cNvSpPr>
              <p:nvPr/>
            </p:nvSpPr>
            <p:spPr bwMode="auto">
              <a:xfrm>
                <a:off x="33" y="3780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2019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4" name="Rectangle 109"/>
              <p:cNvSpPr>
                <a:spLocks noChangeArrowheads="1"/>
              </p:cNvSpPr>
              <p:nvPr/>
            </p:nvSpPr>
            <p:spPr bwMode="auto">
              <a:xfrm>
                <a:off x="1162" y="3780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59,0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5" name="Rectangle 110"/>
              <p:cNvSpPr>
                <a:spLocks noChangeArrowheads="1"/>
              </p:cNvSpPr>
              <p:nvPr/>
            </p:nvSpPr>
            <p:spPr bwMode="auto">
              <a:xfrm>
                <a:off x="726" y="720"/>
                <a:ext cx="52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uk-UA" altLang="en-US" sz="1000" b="1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Емпіричні дані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6" name="Rectangle 111"/>
              <p:cNvSpPr>
                <a:spLocks noChangeArrowheads="1"/>
              </p:cNvSpPr>
              <p:nvPr/>
            </p:nvSpPr>
            <p:spPr bwMode="auto">
              <a:xfrm>
                <a:off x="0" y="709"/>
                <a:ext cx="7" cy="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Rectangle 112"/>
              <p:cNvSpPr>
                <a:spLocks noChangeArrowheads="1"/>
              </p:cNvSpPr>
              <p:nvPr/>
            </p:nvSpPr>
            <p:spPr bwMode="auto">
              <a:xfrm>
                <a:off x="231" y="709"/>
                <a:ext cx="7" cy="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Line 113"/>
              <p:cNvSpPr>
                <a:spLocks noChangeShapeType="1"/>
              </p:cNvSpPr>
              <p:nvPr/>
            </p:nvSpPr>
            <p:spPr bwMode="auto">
              <a:xfrm>
                <a:off x="7" y="709"/>
                <a:ext cx="19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Rectangle 114"/>
              <p:cNvSpPr>
                <a:spLocks noChangeArrowheads="1"/>
              </p:cNvSpPr>
              <p:nvPr/>
            </p:nvSpPr>
            <p:spPr bwMode="auto">
              <a:xfrm>
                <a:off x="7" y="709"/>
                <a:ext cx="1920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Rectangle 115"/>
              <p:cNvSpPr>
                <a:spLocks noChangeArrowheads="1"/>
              </p:cNvSpPr>
              <p:nvPr/>
            </p:nvSpPr>
            <p:spPr bwMode="auto">
              <a:xfrm>
                <a:off x="1921" y="709"/>
                <a:ext cx="6" cy="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Line 116"/>
              <p:cNvSpPr>
                <a:spLocks noChangeShapeType="1"/>
              </p:cNvSpPr>
              <p:nvPr/>
            </p:nvSpPr>
            <p:spPr bwMode="auto">
              <a:xfrm>
                <a:off x="7" y="818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Rectangle 117"/>
              <p:cNvSpPr>
                <a:spLocks noChangeArrowheads="1"/>
              </p:cNvSpPr>
              <p:nvPr/>
            </p:nvSpPr>
            <p:spPr bwMode="auto">
              <a:xfrm>
                <a:off x="7" y="818"/>
                <a:ext cx="224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Rectangle 118"/>
              <p:cNvSpPr>
                <a:spLocks noChangeArrowheads="1"/>
              </p:cNvSpPr>
              <p:nvPr/>
            </p:nvSpPr>
            <p:spPr bwMode="auto">
              <a:xfrm>
                <a:off x="898" y="709"/>
                <a:ext cx="6" cy="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Rectangle 119"/>
              <p:cNvSpPr>
                <a:spLocks noChangeArrowheads="1"/>
              </p:cNvSpPr>
              <p:nvPr/>
            </p:nvSpPr>
            <p:spPr bwMode="auto">
              <a:xfrm>
                <a:off x="1353" y="709"/>
                <a:ext cx="7" cy="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Line 120"/>
              <p:cNvSpPr>
                <a:spLocks noChangeShapeType="1"/>
              </p:cNvSpPr>
              <p:nvPr/>
            </p:nvSpPr>
            <p:spPr bwMode="auto">
              <a:xfrm>
                <a:off x="267" y="818"/>
                <a:ext cx="1683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Rectangle 121"/>
              <p:cNvSpPr>
                <a:spLocks noChangeArrowheads="1"/>
              </p:cNvSpPr>
              <p:nvPr/>
            </p:nvSpPr>
            <p:spPr bwMode="auto">
              <a:xfrm>
                <a:off x="238" y="818"/>
                <a:ext cx="1683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Line 122"/>
              <p:cNvSpPr>
                <a:spLocks noChangeShapeType="1"/>
              </p:cNvSpPr>
              <p:nvPr/>
            </p:nvSpPr>
            <p:spPr bwMode="auto">
              <a:xfrm>
                <a:off x="7" y="928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Rectangle 123"/>
              <p:cNvSpPr>
                <a:spLocks noChangeArrowheads="1"/>
              </p:cNvSpPr>
              <p:nvPr/>
            </p:nvSpPr>
            <p:spPr bwMode="auto">
              <a:xfrm>
                <a:off x="7" y="928"/>
                <a:ext cx="224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Line 124"/>
              <p:cNvSpPr>
                <a:spLocks noChangeShapeType="1"/>
              </p:cNvSpPr>
              <p:nvPr/>
            </p:nvSpPr>
            <p:spPr bwMode="auto">
              <a:xfrm>
                <a:off x="238" y="928"/>
                <a:ext cx="1683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Rectangle 125"/>
              <p:cNvSpPr>
                <a:spLocks noChangeArrowheads="1"/>
              </p:cNvSpPr>
              <p:nvPr/>
            </p:nvSpPr>
            <p:spPr bwMode="auto">
              <a:xfrm>
                <a:off x="238" y="928"/>
                <a:ext cx="1683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Line 126"/>
              <p:cNvSpPr>
                <a:spLocks noChangeShapeType="1"/>
              </p:cNvSpPr>
              <p:nvPr/>
            </p:nvSpPr>
            <p:spPr bwMode="auto">
              <a:xfrm>
                <a:off x="898" y="824"/>
                <a:ext cx="0" cy="21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Rectangle 127"/>
              <p:cNvSpPr>
                <a:spLocks noChangeArrowheads="1"/>
              </p:cNvSpPr>
              <p:nvPr/>
            </p:nvSpPr>
            <p:spPr bwMode="auto">
              <a:xfrm>
                <a:off x="898" y="824"/>
                <a:ext cx="6" cy="213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Line 128"/>
              <p:cNvSpPr>
                <a:spLocks noChangeShapeType="1"/>
              </p:cNvSpPr>
              <p:nvPr/>
            </p:nvSpPr>
            <p:spPr bwMode="auto">
              <a:xfrm>
                <a:off x="1353" y="824"/>
                <a:ext cx="0" cy="21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Rectangle 129"/>
              <p:cNvSpPr>
                <a:spLocks noChangeArrowheads="1"/>
              </p:cNvSpPr>
              <p:nvPr/>
            </p:nvSpPr>
            <p:spPr bwMode="auto">
              <a:xfrm>
                <a:off x="1353" y="824"/>
                <a:ext cx="7" cy="213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Line 130"/>
              <p:cNvSpPr>
                <a:spLocks noChangeShapeType="1"/>
              </p:cNvSpPr>
              <p:nvPr/>
            </p:nvSpPr>
            <p:spPr bwMode="auto">
              <a:xfrm>
                <a:off x="7" y="1037"/>
                <a:ext cx="19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Rectangle 131"/>
              <p:cNvSpPr>
                <a:spLocks noChangeArrowheads="1"/>
              </p:cNvSpPr>
              <p:nvPr/>
            </p:nvSpPr>
            <p:spPr bwMode="auto">
              <a:xfrm>
                <a:off x="7" y="1037"/>
                <a:ext cx="1920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Line 132"/>
              <p:cNvSpPr>
                <a:spLocks noChangeShapeType="1"/>
              </p:cNvSpPr>
              <p:nvPr/>
            </p:nvSpPr>
            <p:spPr bwMode="auto">
              <a:xfrm>
                <a:off x="7" y="1365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Rectangle 133"/>
              <p:cNvSpPr>
                <a:spLocks noChangeArrowheads="1"/>
              </p:cNvSpPr>
              <p:nvPr/>
            </p:nvSpPr>
            <p:spPr bwMode="auto">
              <a:xfrm>
                <a:off x="7" y="1365"/>
                <a:ext cx="224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Line 134"/>
              <p:cNvSpPr>
                <a:spLocks noChangeShapeType="1"/>
              </p:cNvSpPr>
              <p:nvPr/>
            </p:nvSpPr>
            <p:spPr bwMode="auto">
              <a:xfrm>
                <a:off x="238" y="1365"/>
                <a:ext cx="660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Rectangle 135"/>
              <p:cNvSpPr>
                <a:spLocks noChangeArrowheads="1"/>
              </p:cNvSpPr>
              <p:nvPr/>
            </p:nvSpPr>
            <p:spPr bwMode="auto">
              <a:xfrm>
                <a:off x="238" y="1365"/>
                <a:ext cx="660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Line 136"/>
              <p:cNvSpPr>
                <a:spLocks noChangeShapeType="1"/>
              </p:cNvSpPr>
              <p:nvPr/>
            </p:nvSpPr>
            <p:spPr bwMode="auto">
              <a:xfrm>
                <a:off x="1360" y="1365"/>
                <a:ext cx="561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Rectangle 137"/>
              <p:cNvSpPr>
                <a:spLocks noChangeArrowheads="1"/>
              </p:cNvSpPr>
              <p:nvPr/>
            </p:nvSpPr>
            <p:spPr bwMode="auto">
              <a:xfrm>
                <a:off x="1360" y="1365"/>
                <a:ext cx="561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Line 138"/>
              <p:cNvSpPr>
                <a:spLocks noChangeShapeType="1"/>
              </p:cNvSpPr>
              <p:nvPr/>
            </p:nvSpPr>
            <p:spPr bwMode="auto">
              <a:xfrm>
                <a:off x="7" y="1474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Rectangle 139"/>
              <p:cNvSpPr>
                <a:spLocks noChangeArrowheads="1"/>
              </p:cNvSpPr>
              <p:nvPr/>
            </p:nvSpPr>
            <p:spPr bwMode="auto">
              <a:xfrm>
                <a:off x="7" y="1474"/>
                <a:ext cx="224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Line 140"/>
              <p:cNvSpPr>
                <a:spLocks noChangeShapeType="1"/>
              </p:cNvSpPr>
              <p:nvPr/>
            </p:nvSpPr>
            <p:spPr bwMode="auto">
              <a:xfrm>
                <a:off x="238" y="1474"/>
                <a:ext cx="660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Rectangle 141"/>
              <p:cNvSpPr>
                <a:spLocks noChangeArrowheads="1"/>
              </p:cNvSpPr>
              <p:nvPr/>
            </p:nvSpPr>
            <p:spPr bwMode="auto">
              <a:xfrm>
                <a:off x="238" y="1474"/>
                <a:ext cx="660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Line 142"/>
              <p:cNvSpPr>
                <a:spLocks noChangeShapeType="1"/>
              </p:cNvSpPr>
              <p:nvPr/>
            </p:nvSpPr>
            <p:spPr bwMode="auto">
              <a:xfrm>
                <a:off x="1360" y="1474"/>
                <a:ext cx="561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Rectangle 143"/>
              <p:cNvSpPr>
                <a:spLocks noChangeArrowheads="1"/>
              </p:cNvSpPr>
              <p:nvPr/>
            </p:nvSpPr>
            <p:spPr bwMode="auto">
              <a:xfrm>
                <a:off x="1360" y="1474"/>
                <a:ext cx="561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Line 144"/>
              <p:cNvSpPr>
                <a:spLocks noChangeShapeType="1"/>
              </p:cNvSpPr>
              <p:nvPr/>
            </p:nvSpPr>
            <p:spPr bwMode="auto">
              <a:xfrm>
                <a:off x="7" y="1583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Rectangle 145"/>
              <p:cNvSpPr>
                <a:spLocks noChangeArrowheads="1"/>
              </p:cNvSpPr>
              <p:nvPr/>
            </p:nvSpPr>
            <p:spPr bwMode="auto">
              <a:xfrm>
                <a:off x="7" y="1583"/>
                <a:ext cx="224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Line 146"/>
              <p:cNvSpPr>
                <a:spLocks noChangeShapeType="1"/>
              </p:cNvSpPr>
              <p:nvPr/>
            </p:nvSpPr>
            <p:spPr bwMode="auto">
              <a:xfrm>
                <a:off x="238" y="1583"/>
                <a:ext cx="660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Rectangle 147"/>
              <p:cNvSpPr>
                <a:spLocks noChangeArrowheads="1"/>
              </p:cNvSpPr>
              <p:nvPr/>
            </p:nvSpPr>
            <p:spPr bwMode="auto">
              <a:xfrm>
                <a:off x="238" y="1583"/>
                <a:ext cx="660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Line 148"/>
              <p:cNvSpPr>
                <a:spLocks noChangeShapeType="1"/>
              </p:cNvSpPr>
              <p:nvPr/>
            </p:nvSpPr>
            <p:spPr bwMode="auto">
              <a:xfrm>
                <a:off x="1360" y="1583"/>
                <a:ext cx="561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Rectangle 149"/>
              <p:cNvSpPr>
                <a:spLocks noChangeArrowheads="1"/>
              </p:cNvSpPr>
              <p:nvPr/>
            </p:nvSpPr>
            <p:spPr bwMode="auto">
              <a:xfrm>
                <a:off x="1360" y="1583"/>
                <a:ext cx="561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Line 150"/>
              <p:cNvSpPr>
                <a:spLocks noChangeShapeType="1"/>
              </p:cNvSpPr>
              <p:nvPr/>
            </p:nvSpPr>
            <p:spPr bwMode="auto">
              <a:xfrm>
                <a:off x="7" y="1693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Rectangle 151"/>
              <p:cNvSpPr>
                <a:spLocks noChangeArrowheads="1"/>
              </p:cNvSpPr>
              <p:nvPr/>
            </p:nvSpPr>
            <p:spPr bwMode="auto">
              <a:xfrm>
                <a:off x="7" y="1693"/>
                <a:ext cx="224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Line 152"/>
              <p:cNvSpPr>
                <a:spLocks noChangeShapeType="1"/>
              </p:cNvSpPr>
              <p:nvPr/>
            </p:nvSpPr>
            <p:spPr bwMode="auto">
              <a:xfrm>
                <a:off x="238" y="1693"/>
                <a:ext cx="660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Rectangle 153"/>
              <p:cNvSpPr>
                <a:spLocks noChangeArrowheads="1"/>
              </p:cNvSpPr>
              <p:nvPr/>
            </p:nvSpPr>
            <p:spPr bwMode="auto">
              <a:xfrm>
                <a:off x="238" y="1693"/>
                <a:ext cx="660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Line 154"/>
              <p:cNvSpPr>
                <a:spLocks noChangeShapeType="1"/>
              </p:cNvSpPr>
              <p:nvPr/>
            </p:nvSpPr>
            <p:spPr bwMode="auto">
              <a:xfrm>
                <a:off x="1360" y="1693"/>
                <a:ext cx="561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Rectangle 155"/>
              <p:cNvSpPr>
                <a:spLocks noChangeArrowheads="1"/>
              </p:cNvSpPr>
              <p:nvPr/>
            </p:nvSpPr>
            <p:spPr bwMode="auto">
              <a:xfrm>
                <a:off x="1360" y="1693"/>
                <a:ext cx="561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Line 156"/>
              <p:cNvSpPr>
                <a:spLocks noChangeShapeType="1"/>
              </p:cNvSpPr>
              <p:nvPr/>
            </p:nvSpPr>
            <p:spPr bwMode="auto">
              <a:xfrm>
                <a:off x="7" y="1802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Rectangle 157"/>
              <p:cNvSpPr>
                <a:spLocks noChangeArrowheads="1"/>
              </p:cNvSpPr>
              <p:nvPr/>
            </p:nvSpPr>
            <p:spPr bwMode="auto">
              <a:xfrm>
                <a:off x="7" y="1802"/>
                <a:ext cx="224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Line 158"/>
              <p:cNvSpPr>
                <a:spLocks noChangeShapeType="1"/>
              </p:cNvSpPr>
              <p:nvPr/>
            </p:nvSpPr>
            <p:spPr bwMode="auto">
              <a:xfrm>
                <a:off x="238" y="1802"/>
                <a:ext cx="660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Rectangle 159"/>
              <p:cNvSpPr>
                <a:spLocks noChangeArrowheads="1"/>
              </p:cNvSpPr>
              <p:nvPr/>
            </p:nvSpPr>
            <p:spPr bwMode="auto">
              <a:xfrm>
                <a:off x="238" y="1802"/>
                <a:ext cx="660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Line 160"/>
              <p:cNvSpPr>
                <a:spLocks noChangeShapeType="1"/>
              </p:cNvSpPr>
              <p:nvPr/>
            </p:nvSpPr>
            <p:spPr bwMode="auto">
              <a:xfrm>
                <a:off x="1360" y="1802"/>
                <a:ext cx="561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Rectangle 161"/>
              <p:cNvSpPr>
                <a:spLocks noChangeArrowheads="1"/>
              </p:cNvSpPr>
              <p:nvPr/>
            </p:nvSpPr>
            <p:spPr bwMode="auto">
              <a:xfrm>
                <a:off x="1360" y="1802"/>
                <a:ext cx="561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Line 162"/>
              <p:cNvSpPr>
                <a:spLocks noChangeShapeType="1"/>
              </p:cNvSpPr>
              <p:nvPr/>
            </p:nvSpPr>
            <p:spPr bwMode="auto">
              <a:xfrm>
                <a:off x="7" y="2130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Rectangle 163"/>
              <p:cNvSpPr>
                <a:spLocks noChangeArrowheads="1"/>
              </p:cNvSpPr>
              <p:nvPr/>
            </p:nvSpPr>
            <p:spPr bwMode="auto">
              <a:xfrm>
                <a:off x="7" y="2130"/>
                <a:ext cx="224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Line 164"/>
              <p:cNvSpPr>
                <a:spLocks noChangeShapeType="1"/>
              </p:cNvSpPr>
              <p:nvPr/>
            </p:nvSpPr>
            <p:spPr bwMode="auto">
              <a:xfrm>
                <a:off x="238" y="2130"/>
                <a:ext cx="660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Rectangle 165"/>
              <p:cNvSpPr>
                <a:spLocks noChangeArrowheads="1"/>
              </p:cNvSpPr>
              <p:nvPr/>
            </p:nvSpPr>
            <p:spPr bwMode="auto">
              <a:xfrm>
                <a:off x="238" y="2130"/>
                <a:ext cx="660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Line 166"/>
              <p:cNvSpPr>
                <a:spLocks noChangeShapeType="1"/>
              </p:cNvSpPr>
              <p:nvPr/>
            </p:nvSpPr>
            <p:spPr bwMode="auto">
              <a:xfrm>
                <a:off x="1360" y="2130"/>
                <a:ext cx="561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Rectangle 167"/>
              <p:cNvSpPr>
                <a:spLocks noChangeArrowheads="1"/>
              </p:cNvSpPr>
              <p:nvPr/>
            </p:nvSpPr>
            <p:spPr bwMode="auto">
              <a:xfrm>
                <a:off x="1360" y="2130"/>
                <a:ext cx="561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Line 168"/>
              <p:cNvSpPr>
                <a:spLocks noChangeShapeType="1"/>
              </p:cNvSpPr>
              <p:nvPr/>
            </p:nvSpPr>
            <p:spPr bwMode="auto">
              <a:xfrm>
                <a:off x="7" y="2458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Rectangle 169"/>
              <p:cNvSpPr>
                <a:spLocks noChangeArrowheads="1"/>
              </p:cNvSpPr>
              <p:nvPr/>
            </p:nvSpPr>
            <p:spPr bwMode="auto">
              <a:xfrm>
                <a:off x="7" y="2458"/>
                <a:ext cx="224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Line 170"/>
              <p:cNvSpPr>
                <a:spLocks noChangeShapeType="1"/>
              </p:cNvSpPr>
              <p:nvPr/>
            </p:nvSpPr>
            <p:spPr bwMode="auto">
              <a:xfrm>
                <a:off x="238" y="2458"/>
                <a:ext cx="660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Rectangle 171"/>
              <p:cNvSpPr>
                <a:spLocks noChangeArrowheads="1"/>
              </p:cNvSpPr>
              <p:nvPr/>
            </p:nvSpPr>
            <p:spPr bwMode="auto">
              <a:xfrm>
                <a:off x="238" y="2458"/>
                <a:ext cx="660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Line 172"/>
              <p:cNvSpPr>
                <a:spLocks noChangeShapeType="1"/>
              </p:cNvSpPr>
              <p:nvPr/>
            </p:nvSpPr>
            <p:spPr bwMode="auto">
              <a:xfrm>
                <a:off x="1360" y="2458"/>
                <a:ext cx="561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Rectangle 173"/>
              <p:cNvSpPr>
                <a:spLocks noChangeArrowheads="1"/>
              </p:cNvSpPr>
              <p:nvPr/>
            </p:nvSpPr>
            <p:spPr bwMode="auto">
              <a:xfrm>
                <a:off x="1360" y="2458"/>
                <a:ext cx="561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Line 174"/>
              <p:cNvSpPr>
                <a:spLocks noChangeShapeType="1"/>
              </p:cNvSpPr>
              <p:nvPr/>
            </p:nvSpPr>
            <p:spPr bwMode="auto">
              <a:xfrm>
                <a:off x="7" y="2567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Rectangle 175"/>
              <p:cNvSpPr>
                <a:spLocks noChangeArrowheads="1"/>
              </p:cNvSpPr>
              <p:nvPr/>
            </p:nvSpPr>
            <p:spPr bwMode="auto">
              <a:xfrm>
                <a:off x="7" y="2567"/>
                <a:ext cx="224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Line 176"/>
              <p:cNvSpPr>
                <a:spLocks noChangeShapeType="1"/>
              </p:cNvSpPr>
              <p:nvPr/>
            </p:nvSpPr>
            <p:spPr bwMode="auto">
              <a:xfrm>
                <a:off x="238" y="2567"/>
                <a:ext cx="660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Rectangle 177"/>
              <p:cNvSpPr>
                <a:spLocks noChangeArrowheads="1"/>
              </p:cNvSpPr>
              <p:nvPr/>
            </p:nvSpPr>
            <p:spPr bwMode="auto">
              <a:xfrm>
                <a:off x="238" y="2567"/>
                <a:ext cx="660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Line 178"/>
              <p:cNvSpPr>
                <a:spLocks noChangeShapeType="1"/>
              </p:cNvSpPr>
              <p:nvPr/>
            </p:nvSpPr>
            <p:spPr bwMode="auto">
              <a:xfrm>
                <a:off x="1360" y="2567"/>
                <a:ext cx="561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Rectangle 179"/>
              <p:cNvSpPr>
                <a:spLocks noChangeArrowheads="1"/>
              </p:cNvSpPr>
              <p:nvPr/>
            </p:nvSpPr>
            <p:spPr bwMode="auto">
              <a:xfrm>
                <a:off x="1360" y="2567"/>
                <a:ext cx="561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Line 180"/>
              <p:cNvSpPr>
                <a:spLocks noChangeShapeType="1"/>
              </p:cNvSpPr>
              <p:nvPr/>
            </p:nvSpPr>
            <p:spPr bwMode="auto">
              <a:xfrm>
                <a:off x="7" y="2676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Rectangle 181"/>
              <p:cNvSpPr>
                <a:spLocks noChangeArrowheads="1"/>
              </p:cNvSpPr>
              <p:nvPr/>
            </p:nvSpPr>
            <p:spPr bwMode="auto">
              <a:xfrm>
                <a:off x="7" y="2676"/>
                <a:ext cx="224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Line 182"/>
              <p:cNvSpPr>
                <a:spLocks noChangeShapeType="1"/>
              </p:cNvSpPr>
              <p:nvPr/>
            </p:nvSpPr>
            <p:spPr bwMode="auto">
              <a:xfrm>
                <a:off x="238" y="2676"/>
                <a:ext cx="660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Rectangle 183"/>
              <p:cNvSpPr>
                <a:spLocks noChangeArrowheads="1"/>
              </p:cNvSpPr>
              <p:nvPr/>
            </p:nvSpPr>
            <p:spPr bwMode="auto">
              <a:xfrm>
                <a:off x="238" y="2676"/>
                <a:ext cx="660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Line 184"/>
              <p:cNvSpPr>
                <a:spLocks noChangeShapeType="1"/>
              </p:cNvSpPr>
              <p:nvPr/>
            </p:nvSpPr>
            <p:spPr bwMode="auto">
              <a:xfrm>
                <a:off x="1360" y="2676"/>
                <a:ext cx="561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Rectangle 185"/>
              <p:cNvSpPr>
                <a:spLocks noChangeArrowheads="1"/>
              </p:cNvSpPr>
              <p:nvPr/>
            </p:nvSpPr>
            <p:spPr bwMode="auto">
              <a:xfrm>
                <a:off x="1360" y="2676"/>
                <a:ext cx="561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Line 186"/>
              <p:cNvSpPr>
                <a:spLocks noChangeShapeType="1"/>
              </p:cNvSpPr>
              <p:nvPr/>
            </p:nvSpPr>
            <p:spPr bwMode="auto">
              <a:xfrm>
                <a:off x="7" y="3004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Rectangle 187"/>
              <p:cNvSpPr>
                <a:spLocks noChangeArrowheads="1"/>
              </p:cNvSpPr>
              <p:nvPr/>
            </p:nvSpPr>
            <p:spPr bwMode="auto">
              <a:xfrm>
                <a:off x="7" y="3004"/>
                <a:ext cx="224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Line 188"/>
              <p:cNvSpPr>
                <a:spLocks noChangeShapeType="1"/>
              </p:cNvSpPr>
              <p:nvPr/>
            </p:nvSpPr>
            <p:spPr bwMode="auto">
              <a:xfrm>
                <a:off x="238" y="3004"/>
                <a:ext cx="660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Rectangle 189"/>
              <p:cNvSpPr>
                <a:spLocks noChangeArrowheads="1"/>
              </p:cNvSpPr>
              <p:nvPr/>
            </p:nvSpPr>
            <p:spPr bwMode="auto">
              <a:xfrm>
                <a:off x="238" y="3004"/>
                <a:ext cx="660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Line 190"/>
              <p:cNvSpPr>
                <a:spLocks noChangeShapeType="1"/>
              </p:cNvSpPr>
              <p:nvPr/>
            </p:nvSpPr>
            <p:spPr bwMode="auto">
              <a:xfrm>
                <a:off x="1360" y="3004"/>
                <a:ext cx="561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Rectangle 191"/>
              <p:cNvSpPr>
                <a:spLocks noChangeArrowheads="1"/>
              </p:cNvSpPr>
              <p:nvPr/>
            </p:nvSpPr>
            <p:spPr bwMode="auto">
              <a:xfrm>
                <a:off x="1360" y="3004"/>
                <a:ext cx="561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Line 192"/>
              <p:cNvSpPr>
                <a:spLocks noChangeShapeType="1"/>
              </p:cNvSpPr>
              <p:nvPr/>
            </p:nvSpPr>
            <p:spPr bwMode="auto">
              <a:xfrm>
                <a:off x="7" y="3113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Rectangle 193"/>
              <p:cNvSpPr>
                <a:spLocks noChangeArrowheads="1"/>
              </p:cNvSpPr>
              <p:nvPr/>
            </p:nvSpPr>
            <p:spPr bwMode="auto">
              <a:xfrm>
                <a:off x="7" y="3113"/>
                <a:ext cx="224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Line 194"/>
              <p:cNvSpPr>
                <a:spLocks noChangeShapeType="1"/>
              </p:cNvSpPr>
              <p:nvPr/>
            </p:nvSpPr>
            <p:spPr bwMode="auto">
              <a:xfrm>
                <a:off x="238" y="3113"/>
                <a:ext cx="660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Rectangle 195"/>
              <p:cNvSpPr>
                <a:spLocks noChangeArrowheads="1"/>
              </p:cNvSpPr>
              <p:nvPr/>
            </p:nvSpPr>
            <p:spPr bwMode="auto">
              <a:xfrm>
                <a:off x="238" y="3113"/>
                <a:ext cx="660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Line 196"/>
              <p:cNvSpPr>
                <a:spLocks noChangeShapeType="1"/>
              </p:cNvSpPr>
              <p:nvPr/>
            </p:nvSpPr>
            <p:spPr bwMode="auto">
              <a:xfrm>
                <a:off x="1360" y="3113"/>
                <a:ext cx="561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Rectangle 197"/>
              <p:cNvSpPr>
                <a:spLocks noChangeArrowheads="1"/>
              </p:cNvSpPr>
              <p:nvPr/>
            </p:nvSpPr>
            <p:spPr bwMode="auto">
              <a:xfrm>
                <a:off x="1360" y="3113"/>
                <a:ext cx="561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Line 198"/>
              <p:cNvSpPr>
                <a:spLocks noChangeShapeType="1"/>
              </p:cNvSpPr>
              <p:nvPr/>
            </p:nvSpPr>
            <p:spPr bwMode="auto">
              <a:xfrm>
                <a:off x="7" y="3223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Rectangle 199"/>
              <p:cNvSpPr>
                <a:spLocks noChangeArrowheads="1"/>
              </p:cNvSpPr>
              <p:nvPr/>
            </p:nvSpPr>
            <p:spPr bwMode="auto">
              <a:xfrm>
                <a:off x="7" y="3223"/>
                <a:ext cx="224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Line 200"/>
              <p:cNvSpPr>
                <a:spLocks noChangeShapeType="1"/>
              </p:cNvSpPr>
              <p:nvPr/>
            </p:nvSpPr>
            <p:spPr bwMode="auto">
              <a:xfrm>
                <a:off x="238" y="3223"/>
                <a:ext cx="660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Rectangle 201"/>
              <p:cNvSpPr>
                <a:spLocks noChangeArrowheads="1"/>
              </p:cNvSpPr>
              <p:nvPr/>
            </p:nvSpPr>
            <p:spPr bwMode="auto">
              <a:xfrm>
                <a:off x="238" y="3223"/>
                <a:ext cx="660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Line 202"/>
              <p:cNvSpPr>
                <a:spLocks noChangeShapeType="1"/>
              </p:cNvSpPr>
              <p:nvPr/>
            </p:nvSpPr>
            <p:spPr bwMode="auto">
              <a:xfrm>
                <a:off x="1360" y="3223"/>
                <a:ext cx="561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Rectangle 203"/>
              <p:cNvSpPr>
                <a:spLocks noChangeArrowheads="1"/>
              </p:cNvSpPr>
              <p:nvPr/>
            </p:nvSpPr>
            <p:spPr bwMode="auto">
              <a:xfrm>
                <a:off x="1360" y="3223"/>
                <a:ext cx="561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Line 204"/>
              <p:cNvSpPr>
                <a:spLocks noChangeShapeType="1"/>
              </p:cNvSpPr>
              <p:nvPr/>
            </p:nvSpPr>
            <p:spPr bwMode="auto">
              <a:xfrm>
                <a:off x="7" y="3551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Rectangle 206"/>
            <p:cNvSpPr>
              <a:spLocks noChangeArrowheads="1"/>
            </p:cNvSpPr>
            <p:nvPr/>
          </p:nvSpPr>
          <p:spPr bwMode="auto">
            <a:xfrm>
              <a:off x="7" y="3551"/>
              <a:ext cx="224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207"/>
            <p:cNvSpPr>
              <a:spLocks noChangeShapeType="1"/>
            </p:cNvSpPr>
            <p:nvPr/>
          </p:nvSpPr>
          <p:spPr bwMode="auto">
            <a:xfrm>
              <a:off x="238" y="3551"/>
              <a:ext cx="660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208"/>
            <p:cNvSpPr>
              <a:spLocks noChangeArrowheads="1"/>
            </p:cNvSpPr>
            <p:nvPr/>
          </p:nvSpPr>
          <p:spPr bwMode="auto">
            <a:xfrm>
              <a:off x="238" y="3551"/>
              <a:ext cx="660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209"/>
            <p:cNvSpPr>
              <a:spLocks noChangeShapeType="1"/>
            </p:cNvSpPr>
            <p:nvPr/>
          </p:nvSpPr>
          <p:spPr bwMode="auto">
            <a:xfrm>
              <a:off x="1360" y="3551"/>
              <a:ext cx="561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210"/>
            <p:cNvSpPr>
              <a:spLocks noChangeArrowheads="1"/>
            </p:cNvSpPr>
            <p:nvPr/>
          </p:nvSpPr>
          <p:spPr bwMode="auto">
            <a:xfrm>
              <a:off x="1360" y="3551"/>
              <a:ext cx="561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211"/>
            <p:cNvSpPr>
              <a:spLocks noChangeShapeType="1"/>
            </p:cNvSpPr>
            <p:nvPr/>
          </p:nvSpPr>
          <p:spPr bwMode="auto">
            <a:xfrm>
              <a:off x="7" y="3660"/>
              <a:ext cx="224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212"/>
            <p:cNvSpPr>
              <a:spLocks noChangeArrowheads="1"/>
            </p:cNvSpPr>
            <p:nvPr/>
          </p:nvSpPr>
          <p:spPr bwMode="auto">
            <a:xfrm>
              <a:off x="7" y="3660"/>
              <a:ext cx="224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213"/>
            <p:cNvSpPr>
              <a:spLocks noChangeShapeType="1"/>
            </p:cNvSpPr>
            <p:nvPr/>
          </p:nvSpPr>
          <p:spPr bwMode="auto">
            <a:xfrm>
              <a:off x="238" y="3660"/>
              <a:ext cx="660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214"/>
            <p:cNvSpPr>
              <a:spLocks noChangeArrowheads="1"/>
            </p:cNvSpPr>
            <p:nvPr/>
          </p:nvSpPr>
          <p:spPr bwMode="auto">
            <a:xfrm>
              <a:off x="238" y="3660"/>
              <a:ext cx="660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15"/>
            <p:cNvSpPr>
              <a:spLocks noChangeShapeType="1"/>
            </p:cNvSpPr>
            <p:nvPr/>
          </p:nvSpPr>
          <p:spPr bwMode="auto">
            <a:xfrm>
              <a:off x="1360" y="3660"/>
              <a:ext cx="561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16"/>
            <p:cNvSpPr>
              <a:spLocks noChangeArrowheads="1"/>
            </p:cNvSpPr>
            <p:nvPr/>
          </p:nvSpPr>
          <p:spPr bwMode="auto">
            <a:xfrm>
              <a:off x="1360" y="3660"/>
              <a:ext cx="561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17"/>
            <p:cNvSpPr>
              <a:spLocks noChangeShapeType="1"/>
            </p:cNvSpPr>
            <p:nvPr/>
          </p:nvSpPr>
          <p:spPr bwMode="auto">
            <a:xfrm>
              <a:off x="7" y="3769"/>
              <a:ext cx="224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18"/>
            <p:cNvSpPr>
              <a:spLocks noChangeArrowheads="1"/>
            </p:cNvSpPr>
            <p:nvPr/>
          </p:nvSpPr>
          <p:spPr bwMode="auto">
            <a:xfrm>
              <a:off x="7" y="3769"/>
              <a:ext cx="224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19"/>
            <p:cNvSpPr>
              <a:spLocks noChangeShapeType="1"/>
            </p:cNvSpPr>
            <p:nvPr/>
          </p:nvSpPr>
          <p:spPr bwMode="auto">
            <a:xfrm>
              <a:off x="238" y="3769"/>
              <a:ext cx="660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20"/>
            <p:cNvSpPr>
              <a:spLocks noChangeArrowheads="1"/>
            </p:cNvSpPr>
            <p:nvPr/>
          </p:nvSpPr>
          <p:spPr bwMode="auto">
            <a:xfrm>
              <a:off x="238" y="3769"/>
              <a:ext cx="660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21"/>
            <p:cNvSpPr>
              <a:spLocks noChangeShapeType="1"/>
            </p:cNvSpPr>
            <p:nvPr/>
          </p:nvSpPr>
          <p:spPr bwMode="auto">
            <a:xfrm>
              <a:off x="1360" y="3769"/>
              <a:ext cx="561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22"/>
            <p:cNvSpPr>
              <a:spLocks noChangeArrowheads="1"/>
            </p:cNvSpPr>
            <p:nvPr/>
          </p:nvSpPr>
          <p:spPr bwMode="auto">
            <a:xfrm>
              <a:off x="1360" y="3769"/>
              <a:ext cx="561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23"/>
            <p:cNvSpPr>
              <a:spLocks noChangeShapeType="1"/>
            </p:cNvSpPr>
            <p:nvPr/>
          </p:nvSpPr>
          <p:spPr bwMode="auto">
            <a:xfrm>
              <a:off x="0" y="709"/>
              <a:ext cx="0" cy="31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24"/>
            <p:cNvSpPr>
              <a:spLocks noChangeArrowheads="1"/>
            </p:cNvSpPr>
            <p:nvPr/>
          </p:nvSpPr>
          <p:spPr bwMode="auto">
            <a:xfrm>
              <a:off x="0" y="709"/>
              <a:ext cx="7" cy="31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25"/>
            <p:cNvSpPr>
              <a:spLocks noChangeShapeType="1"/>
            </p:cNvSpPr>
            <p:nvPr/>
          </p:nvSpPr>
          <p:spPr bwMode="auto">
            <a:xfrm>
              <a:off x="231" y="714"/>
              <a:ext cx="0" cy="31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26"/>
            <p:cNvSpPr>
              <a:spLocks noChangeArrowheads="1"/>
            </p:cNvSpPr>
            <p:nvPr/>
          </p:nvSpPr>
          <p:spPr bwMode="auto">
            <a:xfrm>
              <a:off x="231" y="714"/>
              <a:ext cx="7" cy="317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27"/>
            <p:cNvSpPr>
              <a:spLocks noChangeShapeType="1"/>
            </p:cNvSpPr>
            <p:nvPr/>
          </p:nvSpPr>
          <p:spPr bwMode="auto">
            <a:xfrm>
              <a:off x="898" y="1042"/>
              <a:ext cx="0" cy="28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28"/>
            <p:cNvSpPr>
              <a:spLocks noChangeArrowheads="1"/>
            </p:cNvSpPr>
            <p:nvPr/>
          </p:nvSpPr>
          <p:spPr bwMode="auto">
            <a:xfrm>
              <a:off x="898" y="1042"/>
              <a:ext cx="6" cy="284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229"/>
            <p:cNvSpPr>
              <a:spLocks noChangeShapeType="1"/>
            </p:cNvSpPr>
            <p:nvPr/>
          </p:nvSpPr>
          <p:spPr bwMode="auto">
            <a:xfrm>
              <a:off x="1353" y="1042"/>
              <a:ext cx="0" cy="28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230"/>
            <p:cNvSpPr>
              <a:spLocks noChangeArrowheads="1"/>
            </p:cNvSpPr>
            <p:nvPr/>
          </p:nvSpPr>
          <p:spPr bwMode="auto">
            <a:xfrm>
              <a:off x="1353" y="1042"/>
              <a:ext cx="7" cy="284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231"/>
            <p:cNvSpPr>
              <a:spLocks noChangeShapeType="1"/>
            </p:cNvSpPr>
            <p:nvPr/>
          </p:nvSpPr>
          <p:spPr bwMode="auto">
            <a:xfrm>
              <a:off x="7" y="3878"/>
              <a:ext cx="19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232"/>
            <p:cNvSpPr>
              <a:spLocks noChangeArrowheads="1"/>
            </p:cNvSpPr>
            <p:nvPr/>
          </p:nvSpPr>
          <p:spPr bwMode="auto">
            <a:xfrm>
              <a:off x="7" y="3878"/>
              <a:ext cx="1920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233"/>
            <p:cNvSpPr>
              <a:spLocks noChangeShapeType="1"/>
            </p:cNvSpPr>
            <p:nvPr/>
          </p:nvSpPr>
          <p:spPr bwMode="auto">
            <a:xfrm>
              <a:off x="1921" y="714"/>
              <a:ext cx="0" cy="31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234"/>
            <p:cNvSpPr>
              <a:spLocks noChangeArrowheads="1"/>
            </p:cNvSpPr>
            <p:nvPr/>
          </p:nvSpPr>
          <p:spPr bwMode="auto">
            <a:xfrm>
              <a:off x="1921" y="714"/>
              <a:ext cx="6" cy="317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235"/>
            <p:cNvSpPr>
              <a:spLocks noChangeShapeType="1"/>
            </p:cNvSpPr>
            <p:nvPr/>
          </p:nvSpPr>
          <p:spPr bwMode="auto">
            <a:xfrm>
              <a:off x="0" y="388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236"/>
            <p:cNvSpPr>
              <a:spLocks noChangeArrowheads="1"/>
            </p:cNvSpPr>
            <p:nvPr/>
          </p:nvSpPr>
          <p:spPr bwMode="auto">
            <a:xfrm>
              <a:off x="0" y="3884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237"/>
            <p:cNvSpPr>
              <a:spLocks noChangeShapeType="1"/>
            </p:cNvSpPr>
            <p:nvPr/>
          </p:nvSpPr>
          <p:spPr bwMode="auto">
            <a:xfrm>
              <a:off x="231" y="388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238"/>
            <p:cNvSpPr>
              <a:spLocks noChangeArrowheads="1"/>
            </p:cNvSpPr>
            <p:nvPr/>
          </p:nvSpPr>
          <p:spPr bwMode="auto">
            <a:xfrm>
              <a:off x="231" y="3884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239"/>
            <p:cNvSpPr>
              <a:spLocks noChangeShapeType="1"/>
            </p:cNvSpPr>
            <p:nvPr/>
          </p:nvSpPr>
          <p:spPr bwMode="auto">
            <a:xfrm>
              <a:off x="898" y="388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240"/>
            <p:cNvSpPr>
              <a:spLocks noChangeArrowheads="1"/>
            </p:cNvSpPr>
            <p:nvPr/>
          </p:nvSpPr>
          <p:spPr bwMode="auto">
            <a:xfrm>
              <a:off x="898" y="3884"/>
              <a:ext cx="6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241"/>
            <p:cNvSpPr>
              <a:spLocks noChangeShapeType="1"/>
            </p:cNvSpPr>
            <p:nvPr/>
          </p:nvSpPr>
          <p:spPr bwMode="auto">
            <a:xfrm>
              <a:off x="1353" y="388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242"/>
            <p:cNvSpPr>
              <a:spLocks noChangeArrowheads="1"/>
            </p:cNvSpPr>
            <p:nvPr/>
          </p:nvSpPr>
          <p:spPr bwMode="auto">
            <a:xfrm>
              <a:off x="1353" y="3884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243"/>
            <p:cNvSpPr>
              <a:spLocks noChangeShapeType="1"/>
            </p:cNvSpPr>
            <p:nvPr/>
          </p:nvSpPr>
          <p:spPr bwMode="auto">
            <a:xfrm>
              <a:off x="1921" y="388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244"/>
            <p:cNvSpPr>
              <a:spLocks noChangeArrowheads="1"/>
            </p:cNvSpPr>
            <p:nvPr/>
          </p:nvSpPr>
          <p:spPr bwMode="auto">
            <a:xfrm>
              <a:off x="1921" y="3884"/>
              <a:ext cx="6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245"/>
            <p:cNvSpPr>
              <a:spLocks noChangeShapeType="1"/>
            </p:cNvSpPr>
            <p:nvPr/>
          </p:nvSpPr>
          <p:spPr bwMode="auto">
            <a:xfrm>
              <a:off x="1927" y="70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246"/>
            <p:cNvSpPr>
              <a:spLocks noChangeArrowheads="1"/>
            </p:cNvSpPr>
            <p:nvPr/>
          </p:nvSpPr>
          <p:spPr bwMode="auto">
            <a:xfrm>
              <a:off x="1927" y="709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247"/>
            <p:cNvSpPr>
              <a:spLocks noChangeShapeType="1"/>
            </p:cNvSpPr>
            <p:nvPr/>
          </p:nvSpPr>
          <p:spPr bwMode="auto">
            <a:xfrm>
              <a:off x="1927" y="81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248"/>
            <p:cNvSpPr>
              <a:spLocks noChangeArrowheads="1"/>
            </p:cNvSpPr>
            <p:nvPr/>
          </p:nvSpPr>
          <p:spPr bwMode="auto">
            <a:xfrm>
              <a:off x="1927" y="818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249"/>
            <p:cNvSpPr>
              <a:spLocks noChangeShapeType="1"/>
            </p:cNvSpPr>
            <p:nvPr/>
          </p:nvSpPr>
          <p:spPr bwMode="auto">
            <a:xfrm>
              <a:off x="1927" y="92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50"/>
            <p:cNvSpPr>
              <a:spLocks noChangeArrowheads="1"/>
            </p:cNvSpPr>
            <p:nvPr/>
          </p:nvSpPr>
          <p:spPr bwMode="auto">
            <a:xfrm>
              <a:off x="1927" y="928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251"/>
            <p:cNvSpPr>
              <a:spLocks noChangeShapeType="1"/>
            </p:cNvSpPr>
            <p:nvPr/>
          </p:nvSpPr>
          <p:spPr bwMode="auto">
            <a:xfrm>
              <a:off x="1927" y="103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252"/>
            <p:cNvSpPr>
              <a:spLocks noChangeArrowheads="1"/>
            </p:cNvSpPr>
            <p:nvPr/>
          </p:nvSpPr>
          <p:spPr bwMode="auto">
            <a:xfrm>
              <a:off x="1927" y="1037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253"/>
            <p:cNvSpPr>
              <a:spLocks noChangeShapeType="1"/>
            </p:cNvSpPr>
            <p:nvPr/>
          </p:nvSpPr>
          <p:spPr bwMode="auto">
            <a:xfrm>
              <a:off x="1927" y="114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254"/>
            <p:cNvSpPr>
              <a:spLocks noChangeArrowheads="1"/>
            </p:cNvSpPr>
            <p:nvPr/>
          </p:nvSpPr>
          <p:spPr bwMode="auto">
            <a:xfrm>
              <a:off x="1927" y="1146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255"/>
            <p:cNvSpPr>
              <a:spLocks noChangeShapeType="1"/>
            </p:cNvSpPr>
            <p:nvPr/>
          </p:nvSpPr>
          <p:spPr bwMode="auto">
            <a:xfrm>
              <a:off x="1927" y="1255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256"/>
            <p:cNvSpPr>
              <a:spLocks noChangeArrowheads="1"/>
            </p:cNvSpPr>
            <p:nvPr/>
          </p:nvSpPr>
          <p:spPr bwMode="auto">
            <a:xfrm>
              <a:off x="1927" y="1255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257"/>
            <p:cNvSpPr>
              <a:spLocks noChangeShapeType="1"/>
            </p:cNvSpPr>
            <p:nvPr/>
          </p:nvSpPr>
          <p:spPr bwMode="auto">
            <a:xfrm>
              <a:off x="1927" y="1365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258"/>
            <p:cNvSpPr>
              <a:spLocks noChangeArrowheads="1"/>
            </p:cNvSpPr>
            <p:nvPr/>
          </p:nvSpPr>
          <p:spPr bwMode="auto">
            <a:xfrm>
              <a:off x="1927" y="1365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259"/>
            <p:cNvSpPr>
              <a:spLocks noChangeShapeType="1"/>
            </p:cNvSpPr>
            <p:nvPr/>
          </p:nvSpPr>
          <p:spPr bwMode="auto">
            <a:xfrm>
              <a:off x="1927" y="147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260"/>
            <p:cNvSpPr>
              <a:spLocks noChangeArrowheads="1"/>
            </p:cNvSpPr>
            <p:nvPr/>
          </p:nvSpPr>
          <p:spPr bwMode="auto">
            <a:xfrm>
              <a:off x="1927" y="1474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261"/>
            <p:cNvSpPr>
              <a:spLocks noChangeShapeType="1"/>
            </p:cNvSpPr>
            <p:nvPr/>
          </p:nvSpPr>
          <p:spPr bwMode="auto">
            <a:xfrm>
              <a:off x="1927" y="1583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262"/>
            <p:cNvSpPr>
              <a:spLocks noChangeArrowheads="1"/>
            </p:cNvSpPr>
            <p:nvPr/>
          </p:nvSpPr>
          <p:spPr bwMode="auto">
            <a:xfrm>
              <a:off x="1927" y="1583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263"/>
            <p:cNvSpPr>
              <a:spLocks noChangeShapeType="1"/>
            </p:cNvSpPr>
            <p:nvPr/>
          </p:nvSpPr>
          <p:spPr bwMode="auto">
            <a:xfrm>
              <a:off x="1927" y="1693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264"/>
            <p:cNvSpPr>
              <a:spLocks noChangeArrowheads="1"/>
            </p:cNvSpPr>
            <p:nvPr/>
          </p:nvSpPr>
          <p:spPr bwMode="auto">
            <a:xfrm>
              <a:off x="1927" y="1693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265"/>
            <p:cNvSpPr>
              <a:spLocks noChangeShapeType="1"/>
            </p:cNvSpPr>
            <p:nvPr/>
          </p:nvSpPr>
          <p:spPr bwMode="auto">
            <a:xfrm>
              <a:off x="1927" y="180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266"/>
            <p:cNvSpPr>
              <a:spLocks noChangeArrowheads="1"/>
            </p:cNvSpPr>
            <p:nvPr/>
          </p:nvSpPr>
          <p:spPr bwMode="auto">
            <a:xfrm>
              <a:off x="1927" y="1802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267"/>
            <p:cNvSpPr>
              <a:spLocks noChangeShapeType="1"/>
            </p:cNvSpPr>
            <p:nvPr/>
          </p:nvSpPr>
          <p:spPr bwMode="auto">
            <a:xfrm>
              <a:off x="1927" y="191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268"/>
            <p:cNvSpPr>
              <a:spLocks noChangeArrowheads="1"/>
            </p:cNvSpPr>
            <p:nvPr/>
          </p:nvSpPr>
          <p:spPr bwMode="auto">
            <a:xfrm>
              <a:off x="1927" y="1911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269"/>
            <p:cNvSpPr>
              <a:spLocks noChangeShapeType="1"/>
            </p:cNvSpPr>
            <p:nvPr/>
          </p:nvSpPr>
          <p:spPr bwMode="auto">
            <a:xfrm>
              <a:off x="1927" y="202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270"/>
            <p:cNvSpPr>
              <a:spLocks noChangeArrowheads="1"/>
            </p:cNvSpPr>
            <p:nvPr/>
          </p:nvSpPr>
          <p:spPr bwMode="auto">
            <a:xfrm>
              <a:off x="1927" y="2021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271"/>
            <p:cNvSpPr>
              <a:spLocks noChangeShapeType="1"/>
            </p:cNvSpPr>
            <p:nvPr/>
          </p:nvSpPr>
          <p:spPr bwMode="auto">
            <a:xfrm>
              <a:off x="1927" y="213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272"/>
            <p:cNvSpPr>
              <a:spLocks noChangeArrowheads="1"/>
            </p:cNvSpPr>
            <p:nvPr/>
          </p:nvSpPr>
          <p:spPr bwMode="auto">
            <a:xfrm>
              <a:off x="1927" y="2130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273"/>
            <p:cNvSpPr>
              <a:spLocks noChangeShapeType="1"/>
            </p:cNvSpPr>
            <p:nvPr/>
          </p:nvSpPr>
          <p:spPr bwMode="auto">
            <a:xfrm>
              <a:off x="1927" y="223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274"/>
            <p:cNvSpPr>
              <a:spLocks noChangeArrowheads="1"/>
            </p:cNvSpPr>
            <p:nvPr/>
          </p:nvSpPr>
          <p:spPr bwMode="auto">
            <a:xfrm>
              <a:off x="1927" y="2239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275"/>
            <p:cNvSpPr>
              <a:spLocks noChangeShapeType="1"/>
            </p:cNvSpPr>
            <p:nvPr/>
          </p:nvSpPr>
          <p:spPr bwMode="auto">
            <a:xfrm>
              <a:off x="1927" y="234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276"/>
            <p:cNvSpPr>
              <a:spLocks noChangeArrowheads="1"/>
            </p:cNvSpPr>
            <p:nvPr/>
          </p:nvSpPr>
          <p:spPr bwMode="auto">
            <a:xfrm>
              <a:off x="1927" y="2348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277"/>
            <p:cNvSpPr>
              <a:spLocks noChangeShapeType="1"/>
            </p:cNvSpPr>
            <p:nvPr/>
          </p:nvSpPr>
          <p:spPr bwMode="auto">
            <a:xfrm>
              <a:off x="1927" y="245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278"/>
            <p:cNvSpPr>
              <a:spLocks noChangeArrowheads="1"/>
            </p:cNvSpPr>
            <p:nvPr/>
          </p:nvSpPr>
          <p:spPr bwMode="auto">
            <a:xfrm>
              <a:off x="1927" y="2458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279"/>
            <p:cNvSpPr>
              <a:spLocks noChangeShapeType="1"/>
            </p:cNvSpPr>
            <p:nvPr/>
          </p:nvSpPr>
          <p:spPr bwMode="auto">
            <a:xfrm>
              <a:off x="1927" y="256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280"/>
            <p:cNvSpPr>
              <a:spLocks noChangeArrowheads="1"/>
            </p:cNvSpPr>
            <p:nvPr/>
          </p:nvSpPr>
          <p:spPr bwMode="auto">
            <a:xfrm>
              <a:off x="1927" y="2567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281"/>
            <p:cNvSpPr>
              <a:spLocks noChangeShapeType="1"/>
            </p:cNvSpPr>
            <p:nvPr/>
          </p:nvSpPr>
          <p:spPr bwMode="auto">
            <a:xfrm>
              <a:off x="1927" y="267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282"/>
            <p:cNvSpPr>
              <a:spLocks noChangeArrowheads="1"/>
            </p:cNvSpPr>
            <p:nvPr/>
          </p:nvSpPr>
          <p:spPr bwMode="auto">
            <a:xfrm>
              <a:off x="1927" y="2676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283"/>
            <p:cNvSpPr>
              <a:spLocks noChangeShapeType="1"/>
            </p:cNvSpPr>
            <p:nvPr/>
          </p:nvSpPr>
          <p:spPr bwMode="auto">
            <a:xfrm>
              <a:off x="1927" y="278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284"/>
            <p:cNvSpPr>
              <a:spLocks noChangeArrowheads="1"/>
            </p:cNvSpPr>
            <p:nvPr/>
          </p:nvSpPr>
          <p:spPr bwMode="auto">
            <a:xfrm>
              <a:off x="1927" y="2786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285"/>
            <p:cNvSpPr>
              <a:spLocks noChangeShapeType="1"/>
            </p:cNvSpPr>
            <p:nvPr/>
          </p:nvSpPr>
          <p:spPr bwMode="auto">
            <a:xfrm>
              <a:off x="1927" y="2895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286"/>
            <p:cNvSpPr>
              <a:spLocks noChangeArrowheads="1"/>
            </p:cNvSpPr>
            <p:nvPr/>
          </p:nvSpPr>
          <p:spPr bwMode="auto">
            <a:xfrm>
              <a:off x="1927" y="2895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287"/>
            <p:cNvSpPr>
              <a:spLocks noChangeShapeType="1"/>
            </p:cNvSpPr>
            <p:nvPr/>
          </p:nvSpPr>
          <p:spPr bwMode="auto">
            <a:xfrm>
              <a:off x="1927" y="300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288"/>
            <p:cNvSpPr>
              <a:spLocks noChangeArrowheads="1"/>
            </p:cNvSpPr>
            <p:nvPr/>
          </p:nvSpPr>
          <p:spPr bwMode="auto">
            <a:xfrm>
              <a:off x="1927" y="3004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289"/>
            <p:cNvSpPr>
              <a:spLocks noChangeShapeType="1"/>
            </p:cNvSpPr>
            <p:nvPr/>
          </p:nvSpPr>
          <p:spPr bwMode="auto">
            <a:xfrm>
              <a:off x="1927" y="3113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290"/>
            <p:cNvSpPr>
              <a:spLocks noChangeArrowheads="1"/>
            </p:cNvSpPr>
            <p:nvPr/>
          </p:nvSpPr>
          <p:spPr bwMode="auto">
            <a:xfrm>
              <a:off x="1927" y="3113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291"/>
            <p:cNvSpPr>
              <a:spLocks noChangeShapeType="1"/>
            </p:cNvSpPr>
            <p:nvPr/>
          </p:nvSpPr>
          <p:spPr bwMode="auto">
            <a:xfrm>
              <a:off x="1927" y="3223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292"/>
            <p:cNvSpPr>
              <a:spLocks noChangeArrowheads="1"/>
            </p:cNvSpPr>
            <p:nvPr/>
          </p:nvSpPr>
          <p:spPr bwMode="auto">
            <a:xfrm>
              <a:off x="1927" y="3223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293"/>
            <p:cNvSpPr>
              <a:spLocks noChangeShapeType="1"/>
            </p:cNvSpPr>
            <p:nvPr/>
          </p:nvSpPr>
          <p:spPr bwMode="auto">
            <a:xfrm>
              <a:off x="1927" y="333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294"/>
            <p:cNvSpPr>
              <a:spLocks noChangeArrowheads="1"/>
            </p:cNvSpPr>
            <p:nvPr/>
          </p:nvSpPr>
          <p:spPr bwMode="auto">
            <a:xfrm>
              <a:off x="1927" y="3332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295"/>
            <p:cNvSpPr>
              <a:spLocks noChangeShapeType="1"/>
            </p:cNvSpPr>
            <p:nvPr/>
          </p:nvSpPr>
          <p:spPr bwMode="auto">
            <a:xfrm>
              <a:off x="1927" y="344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296"/>
            <p:cNvSpPr>
              <a:spLocks noChangeArrowheads="1"/>
            </p:cNvSpPr>
            <p:nvPr/>
          </p:nvSpPr>
          <p:spPr bwMode="auto">
            <a:xfrm>
              <a:off x="1927" y="3441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297"/>
            <p:cNvSpPr>
              <a:spLocks noChangeShapeType="1"/>
            </p:cNvSpPr>
            <p:nvPr/>
          </p:nvSpPr>
          <p:spPr bwMode="auto">
            <a:xfrm>
              <a:off x="1927" y="355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298"/>
            <p:cNvSpPr>
              <a:spLocks noChangeArrowheads="1"/>
            </p:cNvSpPr>
            <p:nvPr/>
          </p:nvSpPr>
          <p:spPr bwMode="auto">
            <a:xfrm>
              <a:off x="1927" y="3551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299"/>
            <p:cNvSpPr>
              <a:spLocks noChangeShapeType="1"/>
            </p:cNvSpPr>
            <p:nvPr/>
          </p:nvSpPr>
          <p:spPr bwMode="auto">
            <a:xfrm>
              <a:off x="1927" y="366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300"/>
            <p:cNvSpPr>
              <a:spLocks noChangeArrowheads="1"/>
            </p:cNvSpPr>
            <p:nvPr/>
          </p:nvSpPr>
          <p:spPr bwMode="auto">
            <a:xfrm>
              <a:off x="1927" y="3660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301"/>
            <p:cNvSpPr>
              <a:spLocks noChangeShapeType="1"/>
            </p:cNvSpPr>
            <p:nvPr/>
          </p:nvSpPr>
          <p:spPr bwMode="auto">
            <a:xfrm>
              <a:off x="1927" y="376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302"/>
            <p:cNvSpPr>
              <a:spLocks noChangeArrowheads="1"/>
            </p:cNvSpPr>
            <p:nvPr/>
          </p:nvSpPr>
          <p:spPr bwMode="auto">
            <a:xfrm>
              <a:off x="1927" y="3769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Line 303"/>
            <p:cNvSpPr>
              <a:spLocks noChangeShapeType="1"/>
            </p:cNvSpPr>
            <p:nvPr/>
          </p:nvSpPr>
          <p:spPr bwMode="auto">
            <a:xfrm>
              <a:off x="1927" y="387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304"/>
            <p:cNvSpPr>
              <a:spLocks noChangeArrowheads="1"/>
            </p:cNvSpPr>
            <p:nvPr/>
          </p:nvSpPr>
          <p:spPr bwMode="auto">
            <a:xfrm>
              <a:off x="1927" y="3878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4" name="Группа 313"/>
          <p:cNvGrpSpPr/>
          <p:nvPr/>
        </p:nvGrpSpPr>
        <p:grpSpPr>
          <a:xfrm>
            <a:off x="1337979" y="1214423"/>
            <a:ext cx="5688632" cy="4786345"/>
            <a:chOff x="1337979" y="1202070"/>
            <a:chExt cx="5688632" cy="4966891"/>
          </a:xfrm>
        </p:grpSpPr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7979" y="1202070"/>
              <a:ext cx="5688632" cy="4966891"/>
            </a:xfrm>
            <a:prstGeom prst="rect">
              <a:avLst/>
            </a:prstGeom>
          </p:spPr>
        </p:pic>
        <p:sp>
          <p:nvSpPr>
            <p:cNvPr id="310" name="Textfeld 2"/>
            <p:cNvSpPr txBox="1"/>
            <p:nvPr/>
          </p:nvSpPr>
          <p:spPr>
            <a:xfrm rot="16200000">
              <a:off x="945841" y="2943556"/>
              <a:ext cx="1435944" cy="3563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uk-UA" sz="1600" dirty="0" smtClean="0"/>
                <a:t>Вихід у %</a:t>
              </a:r>
              <a:endParaRPr lang="de-DE" sz="1600" dirty="0"/>
            </a:p>
          </p:txBody>
        </p:sp>
        <p:sp>
          <p:nvSpPr>
            <p:cNvPr id="311" name="Textfeld 2"/>
            <p:cNvSpPr txBox="1"/>
            <p:nvPr/>
          </p:nvSpPr>
          <p:spPr>
            <a:xfrm>
              <a:off x="4104320" y="5322899"/>
              <a:ext cx="1435944" cy="3563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uk-UA" sz="1600" dirty="0" smtClean="0"/>
                <a:t>рік</a:t>
              </a:r>
              <a:endParaRPr lang="de-DE" sz="1600" dirty="0"/>
            </a:p>
          </p:txBody>
        </p:sp>
        <p:sp>
          <p:nvSpPr>
            <p:cNvPr id="312" name="Textfeld 2"/>
            <p:cNvSpPr txBox="1"/>
            <p:nvPr/>
          </p:nvSpPr>
          <p:spPr>
            <a:xfrm>
              <a:off x="2663292" y="5667365"/>
              <a:ext cx="1901404" cy="3564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uk-UA" sz="1400" dirty="0" smtClean="0"/>
                <a:t>Емпіричні показники</a:t>
              </a:r>
              <a:endParaRPr lang="de-DE" sz="1400" dirty="0"/>
            </a:p>
          </p:txBody>
        </p:sp>
        <p:sp>
          <p:nvSpPr>
            <p:cNvPr id="313" name="Textfeld 2"/>
            <p:cNvSpPr txBox="1"/>
            <p:nvPr/>
          </p:nvSpPr>
          <p:spPr>
            <a:xfrm>
              <a:off x="4995968" y="5675715"/>
              <a:ext cx="1435944" cy="3563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uk-UA" sz="1600" dirty="0" smtClean="0"/>
                <a:t>Оцінка</a:t>
              </a:r>
              <a:endParaRPr lang="de-DE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5940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60000" y="522000"/>
            <a:ext cx="8424862" cy="486000"/>
          </a:xfrm>
        </p:spPr>
        <p:txBody>
          <a:bodyPr/>
          <a:lstStyle/>
          <a:p>
            <a:r>
              <a:rPr lang="uk-UA" dirty="0" smtClean="0"/>
              <a:t>Приклад лісопилки</a:t>
            </a:r>
            <a:endParaRPr lang="de-DE" dirty="0"/>
          </a:p>
        </p:txBody>
      </p:sp>
      <p:sp>
        <p:nvSpPr>
          <p:cNvPr id="6" name="Pfeil nach rechts 5"/>
          <p:cNvSpPr/>
          <p:nvPr/>
        </p:nvSpPr>
        <p:spPr>
          <a:xfrm>
            <a:off x="1727684" y="3392996"/>
            <a:ext cx="2988583" cy="97210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77"/>
          <a:stretch/>
        </p:blipFill>
        <p:spPr bwMode="auto">
          <a:xfrm>
            <a:off x="3125922" y="569617"/>
            <a:ext cx="5362021" cy="5586041"/>
          </a:xfrm>
          <a:prstGeom prst="rect">
            <a:avLst/>
          </a:prstGeom>
          <a:noFill/>
          <a:ln w="666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600451" y="1125538"/>
            <a:ext cx="2300288" cy="5048249"/>
            <a:chOff x="2268" y="709"/>
            <a:chExt cx="1449" cy="3180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68" y="709"/>
              <a:ext cx="1406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268" y="1146"/>
              <a:ext cx="1406" cy="11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268" y="1911"/>
              <a:ext cx="1406" cy="11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268" y="2239"/>
              <a:ext cx="1406" cy="11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2268" y="2786"/>
              <a:ext cx="1406" cy="11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2268" y="3332"/>
              <a:ext cx="1406" cy="11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2287" y="829"/>
              <a:ext cx="87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altLang="en-US" sz="1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Пиломатеріали</a:t>
              </a: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, </a:t>
              </a:r>
              <a:r>
                <a:rPr kumimoji="0" lang="uk-UA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у млн</a:t>
              </a: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. </a:t>
              </a:r>
              <a:r>
                <a:rPr kumimoji="0" lang="uk-UA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м</a:t>
              </a: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³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3298" y="829"/>
              <a:ext cx="33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охоплено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2583" y="939"/>
              <a:ext cx="22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altLang="en-US" sz="1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всього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3347" y="939"/>
              <a:ext cx="11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altLang="en-US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у</a:t>
              </a: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%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2922" y="1157"/>
              <a:ext cx="33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10,388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3489" y="1157"/>
              <a:ext cx="22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66,9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2922" y="1266"/>
              <a:ext cx="32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10,792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2922" y="1376"/>
              <a:ext cx="32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11,240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2922" y="1485"/>
              <a:ext cx="32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11,408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2922" y="1594"/>
              <a:ext cx="32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12,053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2922" y="1704"/>
              <a:ext cx="32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12,223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1"/>
            <p:cNvSpPr>
              <a:spLocks noChangeArrowheads="1"/>
            </p:cNvSpPr>
            <p:nvPr/>
          </p:nvSpPr>
          <p:spPr bwMode="auto">
            <a:xfrm>
              <a:off x="2922" y="1813"/>
              <a:ext cx="32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12,601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2"/>
            <p:cNvSpPr>
              <a:spLocks noChangeArrowheads="1"/>
            </p:cNvSpPr>
            <p:nvPr/>
          </p:nvSpPr>
          <p:spPr bwMode="auto">
            <a:xfrm>
              <a:off x="2922" y="1922"/>
              <a:ext cx="33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13,065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3489" y="1922"/>
              <a:ext cx="22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76,7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2922" y="2031"/>
              <a:ext cx="32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13,579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2922" y="2141"/>
              <a:ext cx="32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15,340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26"/>
            <p:cNvSpPr>
              <a:spLocks noChangeArrowheads="1"/>
            </p:cNvSpPr>
            <p:nvPr/>
          </p:nvSpPr>
          <p:spPr bwMode="auto">
            <a:xfrm>
              <a:off x="2922" y="2250"/>
              <a:ext cx="33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16,895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27"/>
            <p:cNvSpPr>
              <a:spLocks noChangeArrowheads="1"/>
            </p:cNvSpPr>
            <p:nvPr/>
          </p:nvSpPr>
          <p:spPr bwMode="auto">
            <a:xfrm>
              <a:off x="3489" y="2250"/>
              <a:ext cx="22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81,1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28"/>
            <p:cNvSpPr>
              <a:spLocks noChangeArrowheads="1"/>
            </p:cNvSpPr>
            <p:nvPr/>
          </p:nvSpPr>
          <p:spPr bwMode="auto">
            <a:xfrm>
              <a:off x="2922" y="2359"/>
              <a:ext cx="32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18,714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29"/>
            <p:cNvSpPr>
              <a:spLocks noChangeArrowheads="1"/>
            </p:cNvSpPr>
            <p:nvPr/>
          </p:nvSpPr>
          <p:spPr bwMode="auto">
            <a:xfrm>
              <a:off x="2922" y="2469"/>
              <a:ext cx="32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19,459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0"/>
            <p:cNvSpPr>
              <a:spLocks noChangeArrowheads="1"/>
            </p:cNvSpPr>
            <p:nvPr/>
          </p:nvSpPr>
          <p:spPr bwMode="auto">
            <a:xfrm>
              <a:off x="2922" y="2578"/>
              <a:ext cx="32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18,090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1"/>
            <p:cNvSpPr>
              <a:spLocks noChangeArrowheads="1"/>
            </p:cNvSpPr>
            <p:nvPr/>
          </p:nvSpPr>
          <p:spPr bwMode="auto">
            <a:xfrm>
              <a:off x="2922" y="2687"/>
              <a:ext cx="32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16,262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2"/>
            <p:cNvSpPr>
              <a:spLocks noChangeArrowheads="1"/>
            </p:cNvSpPr>
            <p:nvPr/>
          </p:nvSpPr>
          <p:spPr bwMode="auto">
            <a:xfrm>
              <a:off x="2922" y="2796"/>
              <a:ext cx="33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17,600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3489" y="2796"/>
              <a:ext cx="22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84,5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34"/>
            <p:cNvSpPr>
              <a:spLocks noChangeArrowheads="1"/>
            </p:cNvSpPr>
            <p:nvPr/>
          </p:nvSpPr>
          <p:spPr bwMode="auto">
            <a:xfrm>
              <a:off x="2922" y="2906"/>
              <a:ext cx="32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18,329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35"/>
            <p:cNvSpPr>
              <a:spLocks noChangeArrowheads="1"/>
            </p:cNvSpPr>
            <p:nvPr/>
          </p:nvSpPr>
          <p:spPr bwMode="auto">
            <a:xfrm>
              <a:off x="2922" y="3015"/>
              <a:ext cx="32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17,022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922" y="3124"/>
              <a:ext cx="32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17,455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37"/>
            <p:cNvSpPr>
              <a:spLocks noChangeArrowheads="1"/>
            </p:cNvSpPr>
            <p:nvPr/>
          </p:nvSpPr>
          <p:spPr bwMode="auto">
            <a:xfrm>
              <a:off x="2922" y="3234"/>
              <a:ext cx="32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17,865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38"/>
            <p:cNvSpPr>
              <a:spLocks noChangeArrowheads="1"/>
            </p:cNvSpPr>
            <p:nvPr/>
          </p:nvSpPr>
          <p:spPr bwMode="auto">
            <a:xfrm>
              <a:off x="2922" y="3343"/>
              <a:ext cx="33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17,422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39"/>
            <p:cNvSpPr>
              <a:spLocks noChangeArrowheads="1"/>
            </p:cNvSpPr>
            <p:nvPr/>
          </p:nvSpPr>
          <p:spPr bwMode="auto">
            <a:xfrm>
              <a:off x="3489" y="3343"/>
              <a:ext cx="22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87,3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0"/>
            <p:cNvSpPr>
              <a:spLocks noChangeArrowheads="1"/>
            </p:cNvSpPr>
            <p:nvPr/>
          </p:nvSpPr>
          <p:spPr bwMode="auto">
            <a:xfrm>
              <a:off x="2922" y="3452"/>
              <a:ext cx="32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17,499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41"/>
            <p:cNvSpPr>
              <a:spLocks noChangeArrowheads="1"/>
            </p:cNvSpPr>
            <p:nvPr/>
          </p:nvSpPr>
          <p:spPr bwMode="auto">
            <a:xfrm>
              <a:off x="2922" y="3562"/>
              <a:ext cx="32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18,118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2"/>
            <p:cNvSpPr>
              <a:spLocks noChangeArrowheads="1"/>
            </p:cNvSpPr>
            <p:nvPr/>
          </p:nvSpPr>
          <p:spPr bwMode="auto">
            <a:xfrm>
              <a:off x="2922" y="3671"/>
              <a:ext cx="32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18,218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43"/>
            <p:cNvSpPr>
              <a:spLocks noChangeArrowheads="1"/>
            </p:cNvSpPr>
            <p:nvPr/>
          </p:nvSpPr>
          <p:spPr bwMode="auto">
            <a:xfrm>
              <a:off x="2589" y="720"/>
              <a:ext cx="77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Виробнича статистика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44"/>
            <p:cNvSpPr>
              <a:spLocks noChangeArrowheads="1"/>
            </p:cNvSpPr>
            <p:nvPr/>
          </p:nvSpPr>
          <p:spPr bwMode="auto">
            <a:xfrm>
              <a:off x="2268" y="709"/>
              <a:ext cx="6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45"/>
            <p:cNvSpPr>
              <a:spLocks noChangeShapeType="1"/>
            </p:cNvSpPr>
            <p:nvPr/>
          </p:nvSpPr>
          <p:spPr bwMode="auto">
            <a:xfrm>
              <a:off x="2274" y="709"/>
              <a:ext cx="14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46"/>
            <p:cNvSpPr>
              <a:spLocks noChangeArrowheads="1"/>
            </p:cNvSpPr>
            <p:nvPr/>
          </p:nvSpPr>
          <p:spPr bwMode="auto">
            <a:xfrm>
              <a:off x="2274" y="709"/>
              <a:ext cx="1400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47"/>
            <p:cNvSpPr>
              <a:spLocks noChangeArrowheads="1"/>
            </p:cNvSpPr>
            <p:nvPr/>
          </p:nvSpPr>
          <p:spPr bwMode="auto">
            <a:xfrm>
              <a:off x="3668" y="709"/>
              <a:ext cx="6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48"/>
            <p:cNvSpPr>
              <a:spLocks noChangeArrowheads="1"/>
            </p:cNvSpPr>
            <p:nvPr/>
          </p:nvSpPr>
          <p:spPr bwMode="auto">
            <a:xfrm>
              <a:off x="3175" y="709"/>
              <a:ext cx="6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49"/>
            <p:cNvSpPr>
              <a:spLocks noChangeShapeType="1"/>
            </p:cNvSpPr>
            <p:nvPr/>
          </p:nvSpPr>
          <p:spPr bwMode="auto">
            <a:xfrm>
              <a:off x="2274" y="818"/>
              <a:ext cx="1394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0"/>
            <p:cNvSpPr>
              <a:spLocks noChangeArrowheads="1"/>
            </p:cNvSpPr>
            <p:nvPr/>
          </p:nvSpPr>
          <p:spPr bwMode="auto">
            <a:xfrm>
              <a:off x="2274" y="818"/>
              <a:ext cx="1394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51"/>
            <p:cNvSpPr>
              <a:spLocks noChangeShapeType="1"/>
            </p:cNvSpPr>
            <p:nvPr/>
          </p:nvSpPr>
          <p:spPr bwMode="auto">
            <a:xfrm>
              <a:off x="2274" y="928"/>
              <a:ext cx="1394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52"/>
            <p:cNvSpPr>
              <a:spLocks noChangeArrowheads="1"/>
            </p:cNvSpPr>
            <p:nvPr/>
          </p:nvSpPr>
          <p:spPr bwMode="auto">
            <a:xfrm>
              <a:off x="2274" y="928"/>
              <a:ext cx="1394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53"/>
            <p:cNvSpPr>
              <a:spLocks noChangeShapeType="1"/>
            </p:cNvSpPr>
            <p:nvPr/>
          </p:nvSpPr>
          <p:spPr bwMode="auto">
            <a:xfrm>
              <a:off x="3175" y="824"/>
              <a:ext cx="0" cy="213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54"/>
            <p:cNvSpPr>
              <a:spLocks noChangeArrowheads="1"/>
            </p:cNvSpPr>
            <p:nvPr/>
          </p:nvSpPr>
          <p:spPr bwMode="auto">
            <a:xfrm>
              <a:off x="3175" y="824"/>
              <a:ext cx="6" cy="21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55"/>
            <p:cNvSpPr>
              <a:spLocks noChangeShapeType="1"/>
            </p:cNvSpPr>
            <p:nvPr/>
          </p:nvSpPr>
          <p:spPr bwMode="auto">
            <a:xfrm>
              <a:off x="2274" y="1037"/>
              <a:ext cx="14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56"/>
            <p:cNvSpPr>
              <a:spLocks noChangeArrowheads="1"/>
            </p:cNvSpPr>
            <p:nvPr/>
          </p:nvSpPr>
          <p:spPr bwMode="auto">
            <a:xfrm>
              <a:off x="2274" y="1037"/>
              <a:ext cx="1400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57"/>
            <p:cNvSpPr>
              <a:spLocks noChangeShapeType="1"/>
            </p:cNvSpPr>
            <p:nvPr/>
          </p:nvSpPr>
          <p:spPr bwMode="auto">
            <a:xfrm>
              <a:off x="3175" y="1042"/>
              <a:ext cx="0" cy="104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58"/>
            <p:cNvSpPr>
              <a:spLocks noChangeArrowheads="1"/>
            </p:cNvSpPr>
            <p:nvPr/>
          </p:nvSpPr>
          <p:spPr bwMode="auto">
            <a:xfrm>
              <a:off x="3175" y="1042"/>
              <a:ext cx="6" cy="10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59"/>
            <p:cNvSpPr>
              <a:spLocks noChangeShapeType="1"/>
            </p:cNvSpPr>
            <p:nvPr/>
          </p:nvSpPr>
          <p:spPr bwMode="auto">
            <a:xfrm>
              <a:off x="2274" y="1365"/>
              <a:ext cx="1394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0"/>
            <p:cNvSpPr>
              <a:spLocks noChangeArrowheads="1"/>
            </p:cNvSpPr>
            <p:nvPr/>
          </p:nvSpPr>
          <p:spPr bwMode="auto">
            <a:xfrm>
              <a:off x="2274" y="1365"/>
              <a:ext cx="1394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61"/>
            <p:cNvSpPr>
              <a:spLocks noChangeShapeType="1"/>
            </p:cNvSpPr>
            <p:nvPr/>
          </p:nvSpPr>
          <p:spPr bwMode="auto">
            <a:xfrm>
              <a:off x="2274" y="1474"/>
              <a:ext cx="1394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2"/>
            <p:cNvSpPr>
              <a:spLocks noChangeArrowheads="1"/>
            </p:cNvSpPr>
            <p:nvPr/>
          </p:nvSpPr>
          <p:spPr bwMode="auto">
            <a:xfrm>
              <a:off x="2274" y="1474"/>
              <a:ext cx="1394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63"/>
            <p:cNvSpPr>
              <a:spLocks noChangeShapeType="1"/>
            </p:cNvSpPr>
            <p:nvPr/>
          </p:nvSpPr>
          <p:spPr bwMode="auto">
            <a:xfrm>
              <a:off x="2274" y="1583"/>
              <a:ext cx="1394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64"/>
            <p:cNvSpPr>
              <a:spLocks noChangeArrowheads="1"/>
            </p:cNvSpPr>
            <p:nvPr/>
          </p:nvSpPr>
          <p:spPr bwMode="auto">
            <a:xfrm>
              <a:off x="2274" y="1583"/>
              <a:ext cx="1394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65"/>
            <p:cNvSpPr>
              <a:spLocks noChangeShapeType="1"/>
            </p:cNvSpPr>
            <p:nvPr/>
          </p:nvSpPr>
          <p:spPr bwMode="auto">
            <a:xfrm>
              <a:off x="2274" y="1693"/>
              <a:ext cx="1394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66"/>
            <p:cNvSpPr>
              <a:spLocks noChangeArrowheads="1"/>
            </p:cNvSpPr>
            <p:nvPr/>
          </p:nvSpPr>
          <p:spPr bwMode="auto">
            <a:xfrm>
              <a:off x="2274" y="1693"/>
              <a:ext cx="1394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67"/>
            <p:cNvSpPr>
              <a:spLocks noChangeShapeType="1"/>
            </p:cNvSpPr>
            <p:nvPr/>
          </p:nvSpPr>
          <p:spPr bwMode="auto">
            <a:xfrm>
              <a:off x="2274" y="1802"/>
              <a:ext cx="1394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68"/>
            <p:cNvSpPr>
              <a:spLocks noChangeArrowheads="1"/>
            </p:cNvSpPr>
            <p:nvPr/>
          </p:nvSpPr>
          <p:spPr bwMode="auto">
            <a:xfrm>
              <a:off x="2274" y="1802"/>
              <a:ext cx="1394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69"/>
            <p:cNvSpPr>
              <a:spLocks noChangeShapeType="1"/>
            </p:cNvSpPr>
            <p:nvPr/>
          </p:nvSpPr>
          <p:spPr bwMode="auto">
            <a:xfrm>
              <a:off x="3175" y="1261"/>
              <a:ext cx="0" cy="65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70"/>
            <p:cNvSpPr>
              <a:spLocks noChangeArrowheads="1"/>
            </p:cNvSpPr>
            <p:nvPr/>
          </p:nvSpPr>
          <p:spPr bwMode="auto">
            <a:xfrm>
              <a:off x="3175" y="1261"/>
              <a:ext cx="6" cy="650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71"/>
            <p:cNvSpPr>
              <a:spLocks noChangeShapeType="1"/>
            </p:cNvSpPr>
            <p:nvPr/>
          </p:nvSpPr>
          <p:spPr bwMode="auto">
            <a:xfrm>
              <a:off x="2274" y="2130"/>
              <a:ext cx="1394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2"/>
            <p:cNvSpPr>
              <a:spLocks noChangeArrowheads="1"/>
            </p:cNvSpPr>
            <p:nvPr/>
          </p:nvSpPr>
          <p:spPr bwMode="auto">
            <a:xfrm>
              <a:off x="2274" y="2130"/>
              <a:ext cx="1394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73"/>
            <p:cNvSpPr>
              <a:spLocks noChangeShapeType="1"/>
            </p:cNvSpPr>
            <p:nvPr/>
          </p:nvSpPr>
          <p:spPr bwMode="auto">
            <a:xfrm>
              <a:off x="3175" y="2026"/>
              <a:ext cx="0" cy="213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74"/>
            <p:cNvSpPr>
              <a:spLocks noChangeArrowheads="1"/>
            </p:cNvSpPr>
            <p:nvPr/>
          </p:nvSpPr>
          <p:spPr bwMode="auto">
            <a:xfrm>
              <a:off x="3175" y="2026"/>
              <a:ext cx="6" cy="21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75"/>
            <p:cNvSpPr>
              <a:spLocks noChangeShapeType="1"/>
            </p:cNvSpPr>
            <p:nvPr/>
          </p:nvSpPr>
          <p:spPr bwMode="auto">
            <a:xfrm>
              <a:off x="2274" y="2458"/>
              <a:ext cx="1394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76"/>
            <p:cNvSpPr>
              <a:spLocks noChangeArrowheads="1"/>
            </p:cNvSpPr>
            <p:nvPr/>
          </p:nvSpPr>
          <p:spPr bwMode="auto">
            <a:xfrm>
              <a:off x="2274" y="2458"/>
              <a:ext cx="1394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77"/>
            <p:cNvSpPr>
              <a:spLocks noChangeShapeType="1"/>
            </p:cNvSpPr>
            <p:nvPr/>
          </p:nvSpPr>
          <p:spPr bwMode="auto">
            <a:xfrm>
              <a:off x="2274" y="2567"/>
              <a:ext cx="1394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78"/>
            <p:cNvSpPr>
              <a:spLocks noChangeArrowheads="1"/>
            </p:cNvSpPr>
            <p:nvPr/>
          </p:nvSpPr>
          <p:spPr bwMode="auto">
            <a:xfrm>
              <a:off x="2274" y="2567"/>
              <a:ext cx="1394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79"/>
            <p:cNvSpPr>
              <a:spLocks noChangeShapeType="1"/>
            </p:cNvSpPr>
            <p:nvPr/>
          </p:nvSpPr>
          <p:spPr bwMode="auto">
            <a:xfrm>
              <a:off x="2274" y="2676"/>
              <a:ext cx="1394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80"/>
            <p:cNvSpPr>
              <a:spLocks noChangeArrowheads="1"/>
            </p:cNvSpPr>
            <p:nvPr/>
          </p:nvSpPr>
          <p:spPr bwMode="auto">
            <a:xfrm>
              <a:off x="2274" y="2676"/>
              <a:ext cx="1394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81"/>
            <p:cNvSpPr>
              <a:spLocks noChangeShapeType="1"/>
            </p:cNvSpPr>
            <p:nvPr/>
          </p:nvSpPr>
          <p:spPr bwMode="auto">
            <a:xfrm>
              <a:off x="3175" y="2354"/>
              <a:ext cx="0" cy="432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82"/>
            <p:cNvSpPr>
              <a:spLocks noChangeArrowheads="1"/>
            </p:cNvSpPr>
            <p:nvPr/>
          </p:nvSpPr>
          <p:spPr bwMode="auto">
            <a:xfrm>
              <a:off x="3175" y="2354"/>
              <a:ext cx="6" cy="432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83"/>
            <p:cNvSpPr>
              <a:spLocks noChangeShapeType="1"/>
            </p:cNvSpPr>
            <p:nvPr/>
          </p:nvSpPr>
          <p:spPr bwMode="auto">
            <a:xfrm>
              <a:off x="2274" y="3004"/>
              <a:ext cx="1394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84"/>
            <p:cNvSpPr>
              <a:spLocks noChangeArrowheads="1"/>
            </p:cNvSpPr>
            <p:nvPr/>
          </p:nvSpPr>
          <p:spPr bwMode="auto">
            <a:xfrm>
              <a:off x="2274" y="3004"/>
              <a:ext cx="1394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85"/>
            <p:cNvSpPr>
              <a:spLocks noChangeShapeType="1"/>
            </p:cNvSpPr>
            <p:nvPr/>
          </p:nvSpPr>
          <p:spPr bwMode="auto">
            <a:xfrm>
              <a:off x="2274" y="3113"/>
              <a:ext cx="1394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86"/>
            <p:cNvSpPr>
              <a:spLocks noChangeArrowheads="1"/>
            </p:cNvSpPr>
            <p:nvPr/>
          </p:nvSpPr>
          <p:spPr bwMode="auto">
            <a:xfrm>
              <a:off x="2274" y="3113"/>
              <a:ext cx="1394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87"/>
            <p:cNvSpPr>
              <a:spLocks noChangeShapeType="1"/>
            </p:cNvSpPr>
            <p:nvPr/>
          </p:nvSpPr>
          <p:spPr bwMode="auto">
            <a:xfrm>
              <a:off x="2274" y="3223"/>
              <a:ext cx="1394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88"/>
            <p:cNvSpPr>
              <a:spLocks noChangeArrowheads="1"/>
            </p:cNvSpPr>
            <p:nvPr/>
          </p:nvSpPr>
          <p:spPr bwMode="auto">
            <a:xfrm>
              <a:off x="2274" y="3223"/>
              <a:ext cx="1394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89"/>
            <p:cNvSpPr>
              <a:spLocks noChangeShapeType="1"/>
            </p:cNvSpPr>
            <p:nvPr/>
          </p:nvSpPr>
          <p:spPr bwMode="auto">
            <a:xfrm>
              <a:off x="3175" y="2900"/>
              <a:ext cx="0" cy="432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90"/>
            <p:cNvSpPr>
              <a:spLocks noChangeArrowheads="1"/>
            </p:cNvSpPr>
            <p:nvPr/>
          </p:nvSpPr>
          <p:spPr bwMode="auto">
            <a:xfrm>
              <a:off x="3175" y="2900"/>
              <a:ext cx="6" cy="432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91"/>
            <p:cNvSpPr>
              <a:spLocks noChangeShapeType="1"/>
            </p:cNvSpPr>
            <p:nvPr/>
          </p:nvSpPr>
          <p:spPr bwMode="auto">
            <a:xfrm>
              <a:off x="2274" y="3551"/>
              <a:ext cx="1394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92"/>
            <p:cNvSpPr>
              <a:spLocks noChangeArrowheads="1"/>
            </p:cNvSpPr>
            <p:nvPr/>
          </p:nvSpPr>
          <p:spPr bwMode="auto">
            <a:xfrm>
              <a:off x="2274" y="3551"/>
              <a:ext cx="1394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93"/>
            <p:cNvSpPr>
              <a:spLocks noChangeShapeType="1"/>
            </p:cNvSpPr>
            <p:nvPr/>
          </p:nvSpPr>
          <p:spPr bwMode="auto">
            <a:xfrm>
              <a:off x="2274" y="3660"/>
              <a:ext cx="1394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94"/>
            <p:cNvSpPr>
              <a:spLocks noChangeArrowheads="1"/>
            </p:cNvSpPr>
            <p:nvPr/>
          </p:nvSpPr>
          <p:spPr bwMode="auto">
            <a:xfrm>
              <a:off x="2274" y="3660"/>
              <a:ext cx="1394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95"/>
            <p:cNvSpPr>
              <a:spLocks noChangeShapeType="1"/>
            </p:cNvSpPr>
            <p:nvPr/>
          </p:nvSpPr>
          <p:spPr bwMode="auto">
            <a:xfrm>
              <a:off x="2274" y="3769"/>
              <a:ext cx="1394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96"/>
            <p:cNvSpPr>
              <a:spLocks noChangeArrowheads="1"/>
            </p:cNvSpPr>
            <p:nvPr/>
          </p:nvSpPr>
          <p:spPr bwMode="auto">
            <a:xfrm>
              <a:off x="2274" y="3769"/>
              <a:ext cx="1394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97"/>
            <p:cNvSpPr>
              <a:spLocks noChangeShapeType="1"/>
            </p:cNvSpPr>
            <p:nvPr/>
          </p:nvSpPr>
          <p:spPr bwMode="auto">
            <a:xfrm>
              <a:off x="2268" y="709"/>
              <a:ext cx="0" cy="31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98"/>
            <p:cNvSpPr>
              <a:spLocks noChangeArrowheads="1"/>
            </p:cNvSpPr>
            <p:nvPr/>
          </p:nvSpPr>
          <p:spPr bwMode="auto">
            <a:xfrm>
              <a:off x="2268" y="709"/>
              <a:ext cx="6" cy="31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99"/>
            <p:cNvSpPr>
              <a:spLocks noChangeShapeType="1"/>
            </p:cNvSpPr>
            <p:nvPr/>
          </p:nvSpPr>
          <p:spPr bwMode="auto">
            <a:xfrm>
              <a:off x="3175" y="3447"/>
              <a:ext cx="0" cy="43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100"/>
            <p:cNvSpPr>
              <a:spLocks noChangeArrowheads="1"/>
            </p:cNvSpPr>
            <p:nvPr/>
          </p:nvSpPr>
          <p:spPr bwMode="auto">
            <a:xfrm>
              <a:off x="3175" y="3447"/>
              <a:ext cx="6" cy="43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Line 101"/>
            <p:cNvSpPr>
              <a:spLocks noChangeShapeType="1"/>
            </p:cNvSpPr>
            <p:nvPr/>
          </p:nvSpPr>
          <p:spPr bwMode="auto">
            <a:xfrm>
              <a:off x="2274" y="3878"/>
              <a:ext cx="14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102"/>
            <p:cNvSpPr>
              <a:spLocks noChangeArrowheads="1"/>
            </p:cNvSpPr>
            <p:nvPr/>
          </p:nvSpPr>
          <p:spPr bwMode="auto">
            <a:xfrm>
              <a:off x="2274" y="3878"/>
              <a:ext cx="1400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103"/>
            <p:cNvSpPr>
              <a:spLocks noChangeShapeType="1"/>
            </p:cNvSpPr>
            <p:nvPr/>
          </p:nvSpPr>
          <p:spPr bwMode="auto">
            <a:xfrm>
              <a:off x="3668" y="714"/>
              <a:ext cx="0" cy="31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104"/>
            <p:cNvSpPr>
              <a:spLocks noChangeArrowheads="1"/>
            </p:cNvSpPr>
            <p:nvPr/>
          </p:nvSpPr>
          <p:spPr bwMode="auto">
            <a:xfrm>
              <a:off x="3668" y="714"/>
              <a:ext cx="6" cy="317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105"/>
            <p:cNvSpPr>
              <a:spLocks noChangeShapeType="1"/>
            </p:cNvSpPr>
            <p:nvPr/>
          </p:nvSpPr>
          <p:spPr bwMode="auto">
            <a:xfrm>
              <a:off x="2268" y="388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106"/>
            <p:cNvSpPr>
              <a:spLocks noChangeArrowheads="1"/>
            </p:cNvSpPr>
            <p:nvPr/>
          </p:nvSpPr>
          <p:spPr bwMode="auto">
            <a:xfrm>
              <a:off x="2268" y="3884"/>
              <a:ext cx="6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Line 107"/>
            <p:cNvSpPr>
              <a:spLocks noChangeShapeType="1"/>
            </p:cNvSpPr>
            <p:nvPr/>
          </p:nvSpPr>
          <p:spPr bwMode="auto">
            <a:xfrm>
              <a:off x="3175" y="388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108"/>
            <p:cNvSpPr>
              <a:spLocks noChangeArrowheads="1"/>
            </p:cNvSpPr>
            <p:nvPr/>
          </p:nvSpPr>
          <p:spPr bwMode="auto">
            <a:xfrm>
              <a:off x="3175" y="3884"/>
              <a:ext cx="6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109"/>
            <p:cNvSpPr>
              <a:spLocks noChangeShapeType="1"/>
            </p:cNvSpPr>
            <p:nvPr/>
          </p:nvSpPr>
          <p:spPr bwMode="auto">
            <a:xfrm>
              <a:off x="3668" y="388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10"/>
            <p:cNvSpPr>
              <a:spLocks noChangeArrowheads="1"/>
            </p:cNvSpPr>
            <p:nvPr/>
          </p:nvSpPr>
          <p:spPr bwMode="auto">
            <a:xfrm>
              <a:off x="3668" y="3884"/>
              <a:ext cx="6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111"/>
            <p:cNvSpPr>
              <a:spLocks noChangeShapeType="1"/>
            </p:cNvSpPr>
            <p:nvPr/>
          </p:nvSpPr>
          <p:spPr bwMode="auto">
            <a:xfrm>
              <a:off x="3674" y="70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112"/>
            <p:cNvSpPr>
              <a:spLocks noChangeArrowheads="1"/>
            </p:cNvSpPr>
            <p:nvPr/>
          </p:nvSpPr>
          <p:spPr bwMode="auto">
            <a:xfrm>
              <a:off x="3674" y="709"/>
              <a:ext cx="6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Line 113"/>
            <p:cNvSpPr>
              <a:spLocks noChangeShapeType="1"/>
            </p:cNvSpPr>
            <p:nvPr/>
          </p:nvSpPr>
          <p:spPr bwMode="auto">
            <a:xfrm>
              <a:off x="3674" y="81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114"/>
            <p:cNvSpPr>
              <a:spLocks noChangeArrowheads="1"/>
            </p:cNvSpPr>
            <p:nvPr/>
          </p:nvSpPr>
          <p:spPr bwMode="auto">
            <a:xfrm>
              <a:off x="3674" y="818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Line 115"/>
            <p:cNvSpPr>
              <a:spLocks noChangeShapeType="1"/>
            </p:cNvSpPr>
            <p:nvPr/>
          </p:nvSpPr>
          <p:spPr bwMode="auto">
            <a:xfrm>
              <a:off x="3674" y="92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116"/>
            <p:cNvSpPr>
              <a:spLocks noChangeArrowheads="1"/>
            </p:cNvSpPr>
            <p:nvPr/>
          </p:nvSpPr>
          <p:spPr bwMode="auto">
            <a:xfrm>
              <a:off x="3674" y="928"/>
              <a:ext cx="6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Line 117"/>
            <p:cNvSpPr>
              <a:spLocks noChangeShapeType="1"/>
            </p:cNvSpPr>
            <p:nvPr/>
          </p:nvSpPr>
          <p:spPr bwMode="auto">
            <a:xfrm>
              <a:off x="3674" y="103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118"/>
            <p:cNvSpPr>
              <a:spLocks noChangeArrowheads="1"/>
            </p:cNvSpPr>
            <p:nvPr/>
          </p:nvSpPr>
          <p:spPr bwMode="auto">
            <a:xfrm>
              <a:off x="3674" y="1037"/>
              <a:ext cx="6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Line 119"/>
            <p:cNvSpPr>
              <a:spLocks noChangeShapeType="1"/>
            </p:cNvSpPr>
            <p:nvPr/>
          </p:nvSpPr>
          <p:spPr bwMode="auto">
            <a:xfrm>
              <a:off x="3674" y="114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120"/>
            <p:cNvSpPr>
              <a:spLocks noChangeArrowheads="1"/>
            </p:cNvSpPr>
            <p:nvPr/>
          </p:nvSpPr>
          <p:spPr bwMode="auto">
            <a:xfrm>
              <a:off x="3674" y="1146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Line 121"/>
            <p:cNvSpPr>
              <a:spLocks noChangeShapeType="1"/>
            </p:cNvSpPr>
            <p:nvPr/>
          </p:nvSpPr>
          <p:spPr bwMode="auto">
            <a:xfrm>
              <a:off x="3674" y="1255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122"/>
            <p:cNvSpPr>
              <a:spLocks noChangeArrowheads="1"/>
            </p:cNvSpPr>
            <p:nvPr/>
          </p:nvSpPr>
          <p:spPr bwMode="auto">
            <a:xfrm>
              <a:off x="3674" y="1255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Line 123"/>
            <p:cNvSpPr>
              <a:spLocks noChangeShapeType="1"/>
            </p:cNvSpPr>
            <p:nvPr/>
          </p:nvSpPr>
          <p:spPr bwMode="auto">
            <a:xfrm>
              <a:off x="3674" y="1365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124"/>
            <p:cNvSpPr>
              <a:spLocks noChangeArrowheads="1"/>
            </p:cNvSpPr>
            <p:nvPr/>
          </p:nvSpPr>
          <p:spPr bwMode="auto">
            <a:xfrm>
              <a:off x="3674" y="1365"/>
              <a:ext cx="6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Line 125"/>
            <p:cNvSpPr>
              <a:spLocks noChangeShapeType="1"/>
            </p:cNvSpPr>
            <p:nvPr/>
          </p:nvSpPr>
          <p:spPr bwMode="auto">
            <a:xfrm>
              <a:off x="3674" y="147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126"/>
            <p:cNvSpPr>
              <a:spLocks noChangeArrowheads="1"/>
            </p:cNvSpPr>
            <p:nvPr/>
          </p:nvSpPr>
          <p:spPr bwMode="auto">
            <a:xfrm>
              <a:off x="3674" y="1474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Line 127"/>
            <p:cNvSpPr>
              <a:spLocks noChangeShapeType="1"/>
            </p:cNvSpPr>
            <p:nvPr/>
          </p:nvSpPr>
          <p:spPr bwMode="auto">
            <a:xfrm>
              <a:off x="3674" y="1583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128"/>
            <p:cNvSpPr>
              <a:spLocks noChangeArrowheads="1"/>
            </p:cNvSpPr>
            <p:nvPr/>
          </p:nvSpPr>
          <p:spPr bwMode="auto">
            <a:xfrm>
              <a:off x="3674" y="1583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Line 129"/>
            <p:cNvSpPr>
              <a:spLocks noChangeShapeType="1"/>
            </p:cNvSpPr>
            <p:nvPr/>
          </p:nvSpPr>
          <p:spPr bwMode="auto">
            <a:xfrm>
              <a:off x="3674" y="1693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130"/>
            <p:cNvSpPr>
              <a:spLocks noChangeArrowheads="1"/>
            </p:cNvSpPr>
            <p:nvPr/>
          </p:nvSpPr>
          <p:spPr bwMode="auto">
            <a:xfrm>
              <a:off x="3674" y="1693"/>
              <a:ext cx="6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Line 131"/>
            <p:cNvSpPr>
              <a:spLocks noChangeShapeType="1"/>
            </p:cNvSpPr>
            <p:nvPr/>
          </p:nvSpPr>
          <p:spPr bwMode="auto">
            <a:xfrm>
              <a:off x="3674" y="180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132"/>
            <p:cNvSpPr>
              <a:spLocks noChangeArrowheads="1"/>
            </p:cNvSpPr>
            <p:nvPr/>
          </p:nvSpPr>
          <p:spPr bwMode="auto">
            <a:xfrm>
              <a:off x="3674" y="1802"/>
              <a:ext cx="6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Line 133"/>
            <p:cNvSpPr>
              <a:spLocks noChangeShapeType="1"/>
            </p:cNvSpPr>
            <p:nvPr/>
          </p:nvSpPr>
          <p:spPr bwMode="auto">
            <a:xfrm>
              <a:off x="3674" y="191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134"/>
            <p:cNvSpPr>
              <a:spLocks noChangeArrowheads="1"/>
            </p:cNvSpPr>
            <p:nvPr/>
          </p:nvSpPr>
          <p:spPr bwMode="auto">
            <a:xfrm>
              <a:off x="3674" y="1911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Line 135"/>
            <p:cNvSpPr>
              <a:spLocks noChangeShapeType="1"/>
            </p:cNvSpPr>
            <p:nvPr/>
          </p:nvSpPr>
          <p:spPr bwMode="auto">
            <a:xfrm>
              <a:off x="3674" y="202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136"/>
            <p:cNvSpPr>
              <a:spLocks noChangeArrowheads="1"/>
            </p:cNvSpPr>
            <p:nvPr/>
          </p:nvSpPr>
          <p:spPr bwMode="auto">
            <a:xfrm>
              <a:off x="3674" y="2021"/>
              <a:ext cx="6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Line 137"/>
            <p:cNvSpPr>
              <a:spLocks noChangeShapeType="1"/>
            </p:cNvSpPr>
            <p:nvPr/>
          </p:nvSpPr>
          <p:spPr bwMode="auto">
            <a:xfrm>
              <a:off x="3674" y="213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138"/>
            <p:cNvSpPr>
              <a:spLocks noChangeArrowheads="1"/>
            </p:cNvSpPr>
            <p:nvPr/>
          </p:nvSpPr>
          <p:spPr bwMode="auto">
            <a:xfrm>
              <a:off x="3674" y="2130"/>
              <a:ext cx="6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Line 139"/>
            <p:cNvSpPr>
              <a:spLocks noChangeShapeType="1"/>
            </p:cNvSpPr>
            <p:nvPr/>
          </p:nvSpPr>
          <p:spPr bwMode="auto">
            <a:xfrm>
              <a:off x="3674" y="223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140"/>
            <p:cNvSpPr>
              <a:spLocks noChangeArrowheads="1"/>
            </p:cNvSpPr>
            <p:nvPr/>
          </p:nvSpPr>
          <p:spPr bwMode="auto">
            <a:xfrm>
              <a:off x="3674" y="2239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Line 141"/>
            <p:cNvSpPr>
              <a:spLocks noChangeShapeType="1"/>
            </p:cNvSpPr>
            <p:nvPr/>
          </p:nvSpPr>
          <p:spPr bwMode="auto">
            <a:xfrm>
              <a:off x="3674" y="234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142"/>
            <p:cNvSpPr>
              <a:spLocks noChangeArrowheads="1"/>
            </p:cNvSpPr>
            <p:nvPr/>
          </p:nvSpPr>
          <p:spPr bwMode="auto">
            <a:xfrm>
              <a:off x="3674" y="2348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Line 143"/>
            <p:cNvSpPr>
              <a:spLocks noChangeShapeType="1"/>
            </p:cNvSpPr>
            <p:nvPr/>
          </p:nvSpPr>
          <p:spPr bwMode="auto">
            <a:xfrm>
              <a:off x="3674" y="245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144"/>
            <p:cNvSpPr>
              <a:spLocks noChangeArrowheads="1"/>
            </p:cNvSpPr>
            <p:nvPr/>
          </p:nvSpPr>
          <p:spPr bwMode="auto">
            <a:xfrm>
              <a:off x="3674" y="2458"/>
              <a:ext cx="6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Line 145"/>
            <p:cNvSpPr>
              <a:spLocks noChangeShapeType="1"/>
            </p:cNvSpPr>
            <p:nvPr/>
          </p:nvSpPr>
          <p:spPr bwMode="auto">
            <a:xfrm>
              <a:off x="3674" y="256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146"/>
            <p:cNvSpPr>
              <a:spLocks noChangeArrowheads="1"/>
            </p:cNvSpPr>
            <p:nvPr/>
          </p:nvSpPr>
          <p:spPr bwMode="auto">
            <a:xfrm>
              <a:off x="3674" y="2567"/>
              <a:ext cx="6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Line 147"/>
            <p:cNvSpPr>
              <a:spLocks noChangeShapeType="1"/>
            </p:cNvSpPr>
            <p:nvPr/>
          </p:nvSpPr>
          <p:spPr bwMode="auto">
            <a:xfrm>
              <a:off x="3674" y="267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148"/>
            <p:cNvSpPr>
              <a:spLocks noChangeArrowheads="1"/>
            </p:cNvSpPr>
            <p:nvPr/>
          </p:nvSpPr>
          <p:spPr bwMode="auto">
            <a:xfrm>
              <a:off x="3674" y="2676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Line 149"/>
            <p:cNvSpPr>
              <a:spLocks noChangeShapeType="1"/>
            </p:cNvSpPr>
            <p:nvPr/>
          </p:nvSpPr>
          <p:spPr bwMode="auto">
            <a:xfrm>
              <a:off x="3674" y="278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150"/>
            <p:cNvSpPr>
              <a:spLocks noChangeArrowheads="1"/>
            </p:cNvSpPr>
            <p:nvPr/>
          </p:nvSpPr>
          <p:spPr bwMode="auto">
            <a:xfrm>
              <a:off x="3674" y="2786"/>
              <a:ext cx="6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Line 151"/>
            <p:cNvSpPr>
              <a:spLocks noChangeShapeType="1"/>
            </p:cNvSpPr>
            <p:nvPr/>
          </p:nvSpPr>
          <p:spPr bwMode="auto">
            <a:xfrm>
              <a:off x="3674" y="2895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152"/>
            <p:cNvSpPr>
              <a:spLocks noChangeArrowheads="1"/>
            </p:cNvSpPr>
            <p:nvPr/>
          </p:nvSpPr>
          <p:spPr bwMode="auto">
            <a:xfrm>
              <a:off x="3674" y="2895"/>
              <a:ext cx="6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Line 153"/>
            <p:cNvSpPr>
              <a:spLocks noChangeShapeType="1"/>
            </p:cNvSpPr>
            <p:nvPr/>
          </p:nvSpPr>
          <p:spPr bwMode="auto">
            <a:xfrm>
              <a:off x="3674" y="300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154"/>
            <p:cNvSpPr>
              <a:spLocks noChangeArrowheads="1"/>
            </p:cNvSpPr>
            <p:nvPr/>
          </p:nvSpPr>
          <p:spPr bwMode="auto">
            <a:xfrm>
              <a:off x="3674" y="3004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Line 155"/>
            <p:cNvSpPr>
              <a:spLocks noChangeShapeType="1"/>
            </p:cNvSpPr>
            <p:nvPr/>
          </p:nvSpPr>
          <p:spPr bwMode="auto">
            <a:xfrm>
              <a:off x="3674" y="3113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56"/>
            <p:cNvSpPr>
              <a:spLocks noChangeArrowheads="1"/>
            </p:cNvSpPr>
            <p:nvPr/>
          </p:nvSpPr>
          <p:spPr bwMode="auto">
            <a:xfrm>
              <a:off x="3674" y="3113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Line 157"/>
            <p:cNvSpPr>
              <a:spLocks noChangeShapeType="1"/>
            </p:cNvSpPr>
            <p:nvPr/>
          </p:nvSpPr>
          <p:spPr bwMode="auto">
            <a:xfrm>
              <a:off x="3674" y="3223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158"/>
            <p:cNvSpPr>
              <a:spLocks noChangeArrowheads="1"/>
            </p:cNvSpPr>
            <p:nvPr/>
          </p:nvSpPr>
          <p:spPr bwMode="auto">
            <a:xfrm>
              <a:off x="3674" y="3223"/>
              <a:ext cx="6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Line 159"/>
            <p:cNvSpPr>
              <a:spLocks noChangeShapeType="1"/>
            </p:cNvSpPr>
            <p:nvPr/>
          </p:nvSpPr>
          <p:spPr bwMode="auto">
            <a:xfrm>
              <a:off x="3674" y="333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160"/>
            <p:cNvSpPr>
              <a:spLocks noChangeArrowheads="1"/>
            </p:cNvSpPr>
            <p:nvPr/>
          </p:nvSpPr>
          <p:spPr bwMode="auto">
            <a:xfrm>
              <a:off x="3674" y="3332"/>
              <a:ext cx="6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Line 161"/>
            <p:cNvSpPr>
              <a:spLocks noChangeShapeType="1"/>
            </p:cNvSpPr>
            <p:nvPr/>
          </p:nvSpPr>
          <p:spPr bwMode="auto">
            <a:xfrm>
              <a:off x="3674" y="344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162"/>
            <p:cNvSpPr>
              <a:spLocks noChangeArrowheads="1"/>
            </p:cNvSpPr>
            <p:nvPr/>
          </p:nvSpPr>
          <p:spPr bwMode="auto">
            <a:xfrm>
              <a:off x="3674" y="3441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Line 163"/>
            <p:cNvSpPr>
              <a:spLocks noChangeShapeType="1"/>
            </p:cNvSpPr>
            <p:nvPr/>
          </p:nvSpPr>
          <p:spPr bwMode="auto">
            <a:xfrm>
              <a:off x="3674" y="355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164"/>
            <p:cNvSpPr>
              <a:spLocks noChangeArrowheads="1"/>
            </p:cNvSpPr>
            <p:nvPr/>
          </p:nvSpPr>
          <p:spPr bwMode="auto">
            <a:xfrm>
              <a:off x="3674" y="3551"/>
              <a:ext cx="6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Line 165"/>
            <p:cNvSpPr>
              <a:spLocks noChangeShapeType="1"/>
            </p:cNvSpPr>
            <p:nvPr/>
          </p:nvSpPr>
          <p:spPr bwMode="auto">
            <a:xfrm>
              <a:off x="3674" y="366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166"/>
            <p:cNvSpPr>
              <a:spLocks noChangeArrowheads="1"/>
            </p:cNvSpPr>
            <p:nvPr/>
          </p:nvSpPr>
          <p:spPr bwMode="auto">
            <a:xfrm>
              <a:off x="3674" y="3660"/>
              <a:ext cx="6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Line 167"/>
            <p:cNvSpPr>
              <a:spLocks noChangeShapeType="1"/>
            </p:cNvSpPr>
            <p:nvPr/>
          </p:nvSpPr>
          <p:spPr bwMode="auto">
            <a:xfrm>
              <a:off x="3674" y="376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168"/>
            <p:cNvSpPr>
              <a:spLocks noChangeArrowheads="1"/>
            </p:cNvSpPr>
            <p:nvPr/>
          </p:nvSpPr>
          <p:spPr bwMode="auto">
            <a:xfrm>
              <a:off x="3674" y="3769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Line 169"/>
            <p:cNvSpPr>
              <a:spLocks noChangeShapeType="1"/>
            </p:cNvSpPr>
            <p:nvPr/>
          </p:nvSpPr>
          <p:spPr bwMode="auto">
            <a:xfrm>
              <a:off x="3674" y="387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170"/>
            <p:cNvSpPr>
              <a:spLocks noChangeArrowheads="1"/>
            </p:cNvSpPr>
            <p:nvPr/>
          </p:nvSpPr>
          <p:spPr bwMode="auto">
            <a:xfrm>
              <a:off x="3674" y="3878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8" name="Group 173"/>
          <p:cNvGrpSpPr>
            <a:grpSpLocks noChangeAspect="1"/>
          </p:cNvGrpSpPr>
          <p:nvPr/>
        </p:nvGrpSpPr>
        <p:grpSpPr bwMode="auto">
          <a:xfrm>
            <a:off x="-3175" y="1125538"/>
            <a:ext cx="3059113" cy="5040312"/>
            <a:chOff x="-2" y="709"/>
            <a:chExt cx="1927" cy="3175"/>
          </a:xfrm>
        </p:grpSpPr>
        <p:sp>
          <p:nvSpPr>
            <p:cNvPr id="179" name="AutoShape 172"/>
            <p:cNvSpPr>
              <a:spLocks noChangeAspect="1" noChangeArrowheads="1" noTextEdit="1"/>
            </p:cNvSpPr>
            <p:nvPr/>
          </p:nvSpPr>
          <p:spPr bwMode="auto">
            <a:xfrm>
              <a:off x="-2" y="709"/>
              <a:ext cx="1927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80" name="Group 374"/>
            <p:cNvGrpSpPr>
              <a:grpSpLocks/>
            </p:cNvGrpSpPr>
            <p:nvPr/>
          </p:nvGrpSpPr>
          <p:grpSpPr bwMode="auto">
            <a:xfrm>
              <a:off x="-2" y="709"/>
              <a:ext cx="2006" cy="3197"/>
              <a:chOff x="-2" y="709"/>
              <a:chExt cx="2006" cy="3197"/>
            </a:xfrm>
          </p:grpSpPr>
          <p:sp>
            <p:nvSpPr>
              <p:cNvPr id="280" name="Rectangle 174"/>
              <p:cNvSpPr>
                <a:spLocks noChangeArrowheads="1"/>
              </p:cNvSpPr>
              <p:nvPr/>
            </p:nvSpPr>
            <p:spPr bwMode="auto">
              <a:xfrm>
                <a:off x="896" y="1037"/>
                <a:ext cx="462" cy="11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Rectangle 175"/>
              <p:cNvSpPr>
                <a:spLocks noChangeArrowheads="1"/>
              </p:cNvSpPr>
              <p:nvPr/>
            </p:nvSpPr>
            <p:spPr bwMode="auto">
              <a:xfrm>
                <a:off x="-2" y="1146"/>
                <a:ext cx="1927" cy="1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Rectangle 176"/>
              <p:cNvSpPr>
                <a:spLocks noChangeArrowheads="1"/>
              </p:cNvSpPr>
              <p:nvPr/>
            </p:nvSpPr>
            <p:spPr bwMode="auto">
              <a:xfrm>
                <a:off x="896" y="1255"/>
                <a:ext cx="462" cy="11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Rectangle 177"/>
              <p:cNvSpPr>
                <a:spLocks noChangeArrowheads="1"/>
              </p:cNvSpPr>
              <p:nvPr/>
            </p:nvSpPr>
            <p:spPr bwMode="auto">
              <a:xfrm>
                <a:off x="896" y="1365"/>
                <a:ext cx="462" cy="11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Rectangle 178"/>
              <p:cNvSpPr>
                <a:spLocks noChangeArrowheads="1"/>
              </p:cNvSpPr>
              <p:nvPr/>
            </p:nvSpPr>
            <p:spPr bwMode="auto">
              <a:xfrm>
                <a:off x="896" y="1474"/>
                <a:ext cx="462" cy="11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Rectangle 179"/>
              <p:cNvSpPr>
                <a:spLocks noChangeArrowheads="1"/>
              </p:cNvSpPr>
              <p:nvPr/>
            </p:nvSpPr>
            <p:spPr bwMode="auto">
              <a:xfrm>
                <a:off x="896" y="1583"/>
                <a:ext cx="462" cy="11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Rectangle 180"/>
              <p:cNvSpPr>
                <a:spLocks noChangeArrowheads="1"/>
              </p:cNvSpPr>
              <p:nvPr/>
            </p:nvSpPr>
            <p:spPr bwMode="auto">
              <a:xfrm>
                <a:off x="896" y="1693"/>
                <a:ext cx="462" cy="114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Line 181"/>
              <p:cNvSpPr>
                <a:spLocks noChangeShapeType="1"/>
              </p:cNvSpPr>
              <p:nvPr/>
            </p:nvSpPr>
            <p:spPr bwMode="auto">
              <a:xfrm>
                <a:off x="196" y="1698"/>
                <a:ext cx="33" cy="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Rectangle 182"/>
              <p:cNvSpPr>
                <a:spLocks noChangeArrowheads="1"/>
              </p:cNvSpPr>
              <p:nvPr/>
            </p:nvSpPr>
            <p:spPr bwMode="auto">
              <a:xfrm>
                <a:off x="196" y="1698"/>
                <a:ext cx="33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Line 183"/>
              <p:cNvSpPr>
                <a:spLocks noChangeShapeType="1"/>
              </p:cNvSpPr>
              <p:nvPr/>
            </p:nvSpPr>
            <p:spPr bwMode="auto">
              <a:xfrm>
                <a:off x="203" y="1704"/>
                <a:ext cx="26" cy="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Rectangle 184"/>
              <p:cNvSpPr>
                <a:spLocks noChangeArrowheads="1"/>
              </p:cNvSpPr>
              <p:nvPr/>
            </p:nvSpPr>
            <p:spPr bwMode="auto">
              <a:xfrm>
                <a:off x="203" y="1704"/>
                <a:ext cx="26" cy="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Line 185"/>
              <p:cNvSpPr>
                <a:spLocks noChangeShapeType="1"/>
              </p:cNvSpPr>
              <p:nvPr/>
            </p:nvSpPr>
            <p:spPr bwMode="auto">
              <a:xfrm>
                <a:off x="209" y="1709"/>
                <a:ext cx="20" cy="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Rectangle 186"/>
              <p:cNvSpPr>
                <a:spLocks noChangeArrowheads="1"/>
              </p:cNvSpPr>
              <p:nvPr/>
            </p:nvSpPr>
            <p:spPr bwMode="auto">
              <a:xfrm>
                <a:off x="209" y="1709"/>
                <a:ext cx="2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Line 187"/>
              <p:cNvSpPr>
                <a:spLocks noChangeShapeType="1"/>
              </p:cNvSpPr>
              <p:nvPr/>
            </p:nvSpPr>
            <p:spPr bwMode="auto">
              <a:xfrm>
                <a:off x="216" y="1715"/>
                <a:ext cx="13" cy="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Rectangle 188"/>
              <p:cNvSpPr>
                <a:spLocks noChangeArrowheads="1"/>
              </p:cNvSpPr>
              <p:nvPr/>
            </p:nvSpPr>
            <p:spPr bwMode="auto">
              <a:xfrm>
                <a:off x="216" y="1715"/>
                <a:ext cx="13" cy="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Line 189"/>
              <p:cNvSpPr>
                <a:spLocks noChangeShapeType="1"/>
              </p:cNvSpPr>
              <p:nvPr/>
            </p:nvSpPr>
            <p:spPr bwMode="auto">
              <a:xfrm>
                <a:off x="222" y="1720"/>
                <a:ext cx="7" cy="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Rectangle 190"/>
              <p:cNvSpPr>
                <a:spLocks noChangeArrowheads="1"/>
              </p:cNvSpPr>
              <p:nvPr/>
            </p:nvSpPr>
            <p:spPr bwMode="auto">
              <a:xfrm>
                <a:off x="222" y="1720"/>
                <a:ext cx="7" cy="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Rectangle 191"/>
              <p:cNvSpPr>
                <a:spLocks noChangeArrowheads="1"/>
              </p:cNvSpPr>
              <p:nvPr/>
            </p:nvSpPr>
            <p:spPr bwMode="auto">
              <a:xfrm>
                <a:off x="896" y="1802"/>
                <a:ext cx="462" cy="11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Rectangle 192"/>
              <p:cNvSpPr>
                <a:spLocks noChangeArrowheads="1"/>
              </p:cNvSpPr>
              <p:nvPr/>
            </p:nvSpPr>
            <p:spPr bwMode="auto">
              <a:xfrm>
                <a:off x="-2" y="1911"/>
                <a:ext cx="1927" cy="1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Rectangle 193"/>
              <p:cNvSpPr>
                <a:spLocks noChangeArrowheads="1"/>
              </p:cNvSpPr>
              <p:nvPr/>
            </p:nvSpPr>
            <p:spPr bwMode="auto">
              <a:xfrm>
                <a:off x="896" y="2021"/>
                <a:ext cx="462" cy="114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Rectangle 194"/>
              <p:cNvSpPr>
                <a:spLocks noChangeArrowheads="1"/>
              </p:cNvSpPr>
              <p:nvPr/>
            </p:nvSpPr>
            <p:spPr bwMode="auto">
              <a:xfrm>
                <a:off x="896" y="2130"/>
                <a:ext cx="462" cy="11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Rectangle 195"/>
              <p:cNvSpPr>
                <a:spLocks noChangeArrowheads="1"/>
              </p:cNvSpPr>
              <p:nvPr/>
            </p:nvSpPr>
            <p:spPr bwMode="auto">
              <a:xfrm>
                <a:off x="-2" y="2239"/>
                <a:ext cx="1927" cy="1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Rectangle 196"/>
              <p:cNvSpPr>
                <a:spLocks noChangeArrowheads="1"/>
              </p:cNvSpPr>
              <p:nvPr/>
            </p:nvSpPr>
            <p:spPr bwMode="auto">
              <a:xfrm>
                <a:off x="896" y="2348"/>
                <a:ext cx="462" cy="11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Rectangle 197"/>
              <p:cNvSpPr>
                <a:spLocks noChangeArrowheads="1"/>
              </p:cNvSpPr>
              <p:nvPr/>
            </p:nvSpPr>
            <p:spPr bwMode="auto">
              <a:xfrm>
                <a:off x="896" y="2458"/>
                <a:ext cx="462" cy="114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Rectangle 198"/>
              <p:cNvSpPr>
                <a:spLocks noChangeArrowheads="1"/>
              </p:cNvSpPr>
              <p:nvPr/>
            </p:nvSpPr>
            <p:spPr bwMode="auto">
              <a:xfrm>
                <a:off x="896" y="2567"/>
                <a:ext cx="462" cy="11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Rectangle 199"/>
              <p:cNvSpPr>
                <a:spLocks noChangeArrowheads="1"/>
              </p:cNvSpPr>
              <p:nvPr/>
            </p:nvSpPr>
            <p:spPr bwMode="auto">
              <a:xfrm>
                <a:off x="896" y="2676"/>
                <a:ext cx="462" cy="11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Rectangle 200"/>
              <p:cNvSpPr>
                <a:spLocks noChangeArrowheads="1"/>
              </p:cNvSpPr>
              <p:nvPr/>
            </p:nvSpPr>
            <p:spPr bwMode="auto">
              <a:xfrm>
                <a:off x="-2" y="2786"/>
                <a:ext cx="1927" cy="11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Rectangle 201"/>
              <p:cNvSpPr>
                <a:spLocks noChangeArrowheads="1"/>
              </p:cNvSpPr>
              <p:nvPr/>
            </p:nvSpPr>
            <p:spPr bwMode="auto">
              <a:xfrm>
                <a:off x="896" y="2895"/>
                <a:ext cx="462" cy="11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Rectangle 202"/>
              <p:cNvSpPr>
                <a:spLocks noChangeArrowheads="1"/>
              </p:cNvSpPr>
              <p:nvPr/>
            </p:nvSpPr>
            <p:spPr bwMode="auto">
              <a:xfrm>
                <a:off x="896" y="3004"/>
                <a:ext cx="462" cy="11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Rectangle 203"/>
              <p:cNvSpPr>
                <a:spLocks noChangeArrowheads="1"/>
              </p:cNvSpPr>
              <p:nvPr/>
            </p:nvSpPr>
            <p:spPr bwMode="auto">
              <a:xfrm>
                <a:off x="896" y="3113"/>
                <a:ext cx="462" cy="11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Rectangle 204"/>
              <p:cNvSpPr>
                <a:spLocks noChangeArrowheads="1"/>
              </p:cNvSpPr>
              <p:nvPr/>
            </p:nvSpPr>
            <p:spPr bwMode="auto">
              <a:xfrm>
                <a:off x="896" y="3223"/>
                <a:ext cx="462" cy="114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Rectangle 205"/>
              <p:cNvSpPr>
                <a:spLocks noChangeArrowheads="1"/>
              </p:cNvSpPr>
              <p:nvPr/>
            </p:nvSpPr>
            <p:spPr bwMode="auto">
              <a:xfrm>
                <a:off x="-2" y="3332"/>
                <a:ext cx="1927" cy="1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Rectangle 206"/>
              <p:cNvSpPr>
                <a:spLocks noChangeArrowheads="1"/>
              </p:cNvSpPr>
              <p:nvPr/>
            </p:nvSpPr>
            <p:spPr bwMode="auto">
              <a:xfrm>
                <a:off x="896" y="3441"/>
                <a:ext cx="462" cy="11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Rectangle 207"/>
              <p:cNvSpPr>
                <a:spLocks noChangeArrowheads="1"/>
              </p:cNvSpPr>
              <p:nvPr/>
            </p:nvSpPr>
            <p:spPr bwMode="auto">
              <a:xfrm>
                <a:off x="896" y="3551"/>
                <a:ext cx="462" cy="11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Rectangle 208"/>
              <p:cNvSpPr>
                <a:spLocks noChangeArrowheads="1"/>
              </p:cNvSpPr>
              <p:nvPr/>
            </p:nvSpPr>
            <p:spPr bwMode="auto">
              <a:xfrm>
                <a:off x="896" y="3660"/>
                <a:ext cx="462" cy="11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Rectangle 209"/>
              <p:cNvSpPr>
                <a:spLocks noChangeArrowheads="1"/>
              </p:cNvSpPr>
              <p:nvPr/>
            </p:nvSpPr>
            <p:spPr bwMode="auto">
              <a:xfrm>
                <a:off x="896" y="3769"/>
                <a:ext cx="462" cy="11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Rectangle 210"/>
              <p:cNvSpPr>
                <a:spLocks noChangeArrowheads="1"/>
              </p:cNvSpPr>
              <p:nvPr/>
            </p:nvSpPr>
            <p:spPr bwMode="auto">
              <a:xfrm>
                <a:off x="255" y="829"/>
                <a:ext cx="580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uk-UA" altLang="en-US" sz="1000" dirty="0" err="1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Викор</a:t>
                </a:r>
                <a:r>
                  <a:rPr lang="uk-UA" altLang="en-US" sz="10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. сировини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7" name="Rectangle 211"/>
              <p:cNvSpPr>
                <a:spLocks noChangeArrowheads="1"/>
              </p:cNvSpPr>
              <p:nvPr/>
            </p:nvSpPr>
            <p:spPr bwMode="auto">
              <a:xfrm>
                <a:off x="929" y="829"/>
                <a:ext cx="31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uk-UA" altLang="en-US" sz="1000" i="1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Вихід у %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8" name="Rectangle 212"/>
              <p:cNvSpPr>
                <a:spLocks noChangeArrowheads="1"/>
              </p:cNvSpPr>
              <p:nvPr/>
            </p:nvSpPr>
            <p:spPr bwMode="auto">
              <a:xfrm>
                <a:off x="1410" y="829"/>
                <a:ext cx="52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uk-UA" altLang="en-US" sz="10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Пиломатеріали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9" name="Rectangle 213"/>
              <p:cNvSpPr>
                <a:spLocks noChangeArrowheads="1"/>
              </p:cNvSpPr>
              <p:nvPr/>
            </p:nvSpPr>
            <p:spPr bwMode="auto">
              <a:xfrm>
                <a:off x="38" y="939"/>
                <a:ext cx="9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uk-UA" altLang="en-US" sz="10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рік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0" name="Rectangle 214"/>
              <p:cNvSpPr>
                <a:spLocks noChangeArrowheads="1"/>
              </p:cNvSpPr>
              <p:nvPr/>
            </p:nvSpPr>
            <p:spPr bwMode="auto">
              <a:xfrm>
                <a:off x="308" y="939"/>
                <a:ext cx="39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uk-UA" altLang="en-US" sz="1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у</a:t>
                </a: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r>
                  <a:rPr kumimoji="0" lang="uk-UA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млн</a:t>
                </a: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. </a:t>
                </a:r>
                <a:r>
                  <a:rPr kumimoji="0" lang="uk-UA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м</a:t>
                </a: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³(s)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2" name="Rectangle 216"/>
              <p:cNvSpPr>
                <a:spLocks noChangeArrowheads="1"/>
              </p:cNvSpPr>
              <p:nvPr/>
            </p:nvSpPr>
            <p:spPr bwMode="auto">
              <a:xfrm>
                <a:off x="1377" y="939"/>
                <a:ext cx="39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uk-UA" altLang="en-US" sz="1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у</a:t>
                </a: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r>
                  <a:rPr kumimoji="0" lang="uk-UA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млн</a:t>
                </a: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. </a:t>
                </a:r>
                <a:r>
                  <a:rPr kumimoji="0" lang="uk-UA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м</a:t>
                </a: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³(s)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3" name="Rectangle 217"/>
              <p:cNvSpPr>
                <a:spLocks noChangeArrowheads="1"/>
              </p:cNvSpPr>
              <p:nvPr/>
            </p:nvSpPr>
            <p:spPr bwMode="auto">
              <a:xfrm>
                <a:off x="31" y="1048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1994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4" name="Rectangle 218"/>
              <p:cNvSpPr>
                <a:spLocks noChangeArrowheads="1"/>
              </p:cNvSpPr>
              <p:nvPr/>
            </p:nvSpPr>
            <p:spPr bwMode="auto">
              <a:xfrm>
                <a:off x="1160" y="1048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61,1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5" name="Rectangle 219"/>
              <p:cNvSpPr>
                <a:spLocks noChangeArrowheads="1"/>
              </p:cNvSpPr>
              <p:nvPr/>
            </p:nvSpPr>
            <p:spPr bwMode="auto">
              <a:xfrm>
                <a:off x="31" y="1157"/>
                <a:ext cx="277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1995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6" name="Rectangle 220"/>
              <p:cNvSpPr>
                <a:spLocks noChangeArrowheads="1"/>
              </p:cNvSpPr>
              <p:nvPr/>
            </p:nvSpPr>
            <p:spPr bwMode="auto">
              <a:xfrm>
                <a:off x="625" y="1157"/>
                <a:ext cx="35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25,475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7" name="Rectangle 221"/>
              <p:cNvSpPr>
                <a:spLocks noChangeArrowheads="1"/>
              </p:cNvSpPr>
              <p:nvPr/>
            </p:nvSpPr>
            <p:spPr bwMode="auto">
              <a:xfrm>
                <a:off x="1160" y="1157"/>
                <a:ext cx="25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61,0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8" name="Rectangle 222"/>
              <p:cNvSpPr>
                <a:spLocks noChangeArrowheads="1"/>
              </p:cNvSpPr>
              <p:nvPr/>
            </p:nvSpPr>
            <p:spPr bwMode="auto">
              <a:xfrm>
                <a:off x="1648" y="1157"/>
                <a:ext cx="35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15,539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9" name="Rectangle 223"/>
              <p:cNvSpPr>
                <a:spLocks noChangeArrowheads="1"/>
              </p:cNvSpPr>
              <p:nvPr/>
            </p:nvSpPr>
            <p:spPr bwMode="auto">
              <a:xfrm>
                <a:off x="31" y="1266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1996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0" name="Rectangle 224"/>
              <p:cNvSpPr>
                <a:spLocks noChangeArrowheads="1"/>
              </p:cNvSpPr>
              <p:nvPr/>
            </p:nvSpPr>
            <p:spPr bwMode="auto">
              <a:xfrm>
                <a:off x="1160" y="1266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61,0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1" name="Rectangle 225"/>
              <p:cNvSpPr>
                <a:spLocks noChangeArrowheads="1"/>
              </p:cNvSpPr>
              <p:nvPr/>
            </p:nvSpPr>
            <p:spPr bwMode="auto">
              <a:xfrm>
                <a:off x="31" y="1376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1997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2" name="Rectangle 226"/>
              <p:cNvSpPr>
                <a:spLocks noChangeArrowheads="1"/>
              </p:cNvSpPr>
              <p:nvPr/>
            </p:nvSpPr>
            <p:spPr bwMode="auto">
              <a:xfrm>
                <a:off x="1160" y="1376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61,0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3" name="Rectangle 227"/>
              <p:cNvSpPr>
                <a:spLocks noChangeArrowheads="1"/>
              </p:cNvSpPr>
              <p:nvPr/>
            </p:nvSpPr>
            <p:spPr bwMode="auto">
              <a:xfrm>
                <a:off x="31" y="1485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1998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4" name="Rectangle 228"/>
              <p:cNvSpPr>
                <a:spLocks noChangeArrowheads="1"/>
              </p:cNvSpPr>
              <p:nvPr/>
            </p:nvSpPr>
            <p:spPr bwMode="auto">
              <a:xfrm>
                <a:off x="1160" y="1485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61,0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5" name="Rectangle 229"/>
              <p:cNvSpPr>
                <a:spLocks noChangeArrowheads="1"/>
              </p:cNvSpPr>
              <p:nvPr/>
            </p:nvSpPr>
            <p:spPr bwMode="auto">
              <a:xfrm>
                <a:off x="31" y="1594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1999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6" name="Rectangle 230"/>
              <p:cNvSpPr>
                <a:spLocks noChangeArrowheads="1"/>
              </p:cNvSpPr>
              <p:nvPr/>
            </p:nvSpPr>
            <p:spPr bwMode="auto">
              <a:xfrm>
                <a:off x="1160" y="1594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61,0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7" name="Rectangle 231"/>
              <p:cNvSpPr>
                <a:spLocks noChangeArrowheads="1"/>
              </p:cNvSpPr>
              <p:nvPr/>
            </p:nvSpPr>
            <p:spPr bwMode="auto">
              <a:xfrm>
                <a:off x="31" y="1704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2000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8" name="Rectangle 232"/>
              <p:cNvSpPr>
                <a:spLocks noChangeArrowheads="1"/>
              </p:cNvSpPr>
              <p:nvPr/>
            </p:nvSpPr>
            <p:spPr bwMode="auto">
              <a:xfrm>
                <a:off x="1160" y="1704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61,1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9" name="Rectangle 233"/>
              <p:cNvSpPr>
                <a:spLocks noChangeArrowheads="1"/>
              </p:cNvSpPr>
              <p:nvPr/>
            </p:nvSpPr>
            <p:spPr bwMode="auto">
              <a:xfrm>
                <a:off x="31" y="1813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2001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0" name="Rectangle 234"/>
              <p:cNvSpPr>
                <a:spLocks noChangeArrowheads="1"/>
              </p:cNvSpPr>
              <p:nvPr/>
            </p:nvSpPr>
            <p:spPr bwMode="auto">
              <a:xfrm>
                <a:off x="1160" y="1813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61,1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1" name="Rectangle 235"/>
              <p:cNvSpPr>
                <a:spLocks noChangeArrowheads="1"/>
              </p:cNvSpPr>
              <p:nvPr/>
            </p:nvSpPr>
            <p:spPr bwMode="auto">
              <a:xfrm>
                <a:off x="31" y="1922"/>
                <a:ext cx="277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2002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2" name="Rectangle 236"/>
              <p:cNvSpPr>
                <a:spLocks noChangeArrowheads="1"/>
              </p:cNvSpPr>
              <p:nvPr/>
            </p:nvSpPr>
            <p:spPr bwMode="auto">
              <a:xfrm>
                <a:off x="625" y="1922"/>
                <a:ext cx="35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27,888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3" name="Rectangle 237"/>
              <p:cNvSpPr>
                <a:spLocks noChangeArrowheads="1"/>
              </p:cNvSpPr>
              <p:nvPr/>
            </p:nvSpPr>
            <p:spPr bwMode="auto">
              <a:xfrm>
                <a:off x="1160" y="1922"/>
                <a:ext cx="25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61,1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4" name="Rectangle 238"/>
              <p:cNvSpPr>
                <a:spLocks noChangeArrowheads="1"/>
              </p:cNvSpPr>
              <p:nvPr/>
            </p:nvSpPr>
            <p:spPr bwMode="auto">
              <a:xfrm>
                <a:off x="1648" y="1922"/>
                <a:ext cx="35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17,032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5" name="Rectangle 239"/>
              <p:cNvSpPr>
                <a:spLocks noChangeArrowheads="1"/>
              </p:cNvSpPr>
              <p:nvPr/>
            </p:nvSpPr>
            <p:spPr bwMode="auto">
              <a:xfrm>
                <a:off x="31" y="2031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2003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6" name="Rectangle 240"/>
              <p:cNvSpPr>
                <a:spLocks noChangeArrowheads="1"/>
              </p:cNvSpPr>
              <p:nvPr/>
            </p:nvSpPr>
            <p:spPr bwMode="auto">
              <a:xfrm>
                <a:off x="1160" y="2031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60,9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7" name="Rectangle 241"/>
              <p:cNvSpPr>
                <a:spLocks noChangeArrowheads="1"/>
              </p:cNvSpPr>
              <p:nvPr/>
            </p:nvSpPr>
            <p:spPr bwMode="auto">
              <a:xfrm>
                <a:off x="31" y="2141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2004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8" name="Rectangle 242"/>
              <p:cNvSpPr>
                <a:spLocks noChangeArrowheads="1"/>
              </p:cNvSpPr>
              <p:nvPr/>
            </p:nvSpPr>
            <p:spPr bwMode="auto">
              <a:xfrm>
                <a:off x="1160" y="2141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60,6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9" name="Rectangle 243"/>
              <p:cNvSpPr>
                <a:spLocks noChangeArrowheads="1"/>
              </p:cNvSpPr>
              <p:nvPr/>
            </p:nvSpPr>
            <p:spPr bwMode="auto">
              <a:xfrm>
                <a:off x="31" y="2250"/>
                <a:ext cx="277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2005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0" name="Rectangle 244"/>
              <p:cNvSpPr>
                <a:spLocks noChangeArrowheads="1"/>
              </p:cNvSpPr>
              <p:nvPr/>
            </p:nvSpPr>
            <p:spPr bwMode="auto">
              <a:xfrm>
                <a:off x="625" y="2250"/>
                <a:ext cx="35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34,456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1" name="Rectangle 245"/>
              <p:cNvSpPr>
                <a:spLocks noChangeArrowheads="1"/>
              </p:cNvSpPr>
              <p:nvPr/>
            </p:nvSpPr>
            <p:spPr bwMode="auto">
              <a:xfrm>
                <a:off x="1160" y="2250"/>
                <a:ext cx="25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60,4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2" name="Rectangle 246"/>
              <p:cNvSpPr>
                <a:spLocks noChangeArrowheads="1"/>
              </p:cNvSpPr>
              <p:nvPr/>
            </p:nvSpPr>
            <p:spPr bwMode="auto">
              <a:xfrm>
                <a:off x="1648" y="2250"/>
                <a:ext cx="35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20,820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3" name="Rectangle 247"/>
              <p:cNvSpPr>
                <a:spLocks noChangeArrowheads="1"/>
              </p:cNvSpPr>
              <p:nvPr/>
            </p:nvSpPr>
            <p:spPr bwMode="auto">
              <a:xfrm>
                <a:off x="31" y="2359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2006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4" name="Rectangle 248"/>
              <p:cNvSpPr>
                <a:spLocks noChangeArrowheads="1"/>
              </p:cNvSpPr>
              <p:nvPr/>
            </p:nvSpPr>
            <p:spPr bwMode="auto">
              <a:xfrm>
                <a:off x="1160" y="2359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60,2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5" name="Rectangle 249"/>
              <p:cNvSpPr>
                <a:spLocks noChangeArrowheads="1"/>
              </p:cNvSpPr>
              <p:nvPr/>
            </p:nvSpPr>
            <p:spPr bwMode="auto">
              <a:xfrm>
                <a:off x="31" y="2469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2007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6" name="Rectangle 250"/>
              <p:cNvSpPr>
                <a:spLocks noChangeArrowheads="1"/>
              </p:cNvSpPr>
              <p:nvPr/>
            </p:nvSpPr>
            <p:spPr bwMode="auto">
              <a:xfrm>
                <a:off x="1160" y="2469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60,1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7" name="Rectangle 251"/>
              <p:cNvSpPr>
                <a:spLocks noChangeArrowheads="1"/>
              </p:cNvSpPr>
              <p:nvPr/>
            </p:nvSpPr>
            <p:spPr bwMode="auto">
              <a:xfrm>
                <a:off x="31" y="2578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2008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8" name="Rectangle 252"/>
              <p:cNvSpPr>
                <a:spLocks noChangeArrowheads="1"/>
              </p:cNvSpPr>
              <p:nvPr/>
            </p:nvSpPr>
            <p:spPr bwMode="auto">
              <a:xfrm>
                <a:off x="1160" y="2578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59,9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9" name="Rectangle 253"/>
              <p:cNvSpPr>
                <a:spLocks noChangeArrowheads="1"/>
              </p:cNvSpPr>
              <p:nvPr/>
            </p:nvSpPr>
            <p:spPr bwMode="auto">
              <a:xfrm>
                <a:off x="31" y="2687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2009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0" name="Rectangle 254"/>
              <p:cNvSpPr>
                <a:spLocks noChangeArrowheads="1"/>
              </p:cNvSpPr>
              <p:nvPr/>
            </p:nvSpPr>
            <p:spPr bwMode="auto">
              <a:xfrm>
                <a:off x="1160" y="2687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59,7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1" name="Rectangle 255"/>
              <p:cNvSpPr>
                <a:spLocks noChangeArrowheads="1"/>
              </p:cNvSpPr>
              <p:nvPr/>
            </p:nvSpPr>
            <p:spPr bwMode="auto">
              <a:xfrm>
                <a:off x="31" y="2796"/>
                <a:ext cx="277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2" name="Rectangle 256"/>
              <p:cNvSpPr>
                <a:spLocks noChangeArrowheads="1"/>
              </p:cNvSpPr>
              <p:nvPr/>
            </p:nvSpPr>
            <p:spPr bwMode="auto">
              <a:xfrm>
                <a:off x="625" y="2796"/>
                <a:ext cx="35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34,985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3" name="Rectangle 257"/>
              <p:cNvSpPr>
                <a:spLocks noChangeArrowheads="1"/>
              </p:cNvSpPr>
              <p:nvPr/>
            </p:nvSpPr>
            <p:spPr bwMode="auto">
              <a:xfrm>
                <a:off x="1160" y="2796"/>
                <a:ext cx="25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59,5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4" name="Rectangle 258"/>
              <p:cNvSpPr>
                <a:spLocks noChangeArrowheads="1"/>
              </p:cNvSpPr>
              <p:nvPr/>
            </p:nvSpPr>
            <p:spPr bwMode="auto">
              <a:xfrm>
                <a:off x="1648" y="2796"/>
                <a:ext cx="35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20,816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5" name="Rectangle 259"/>
              <p:cNvSpPr>
                <a:spLocks noChangeArrowheads="1"/>
              </p:cNvSpPr>
              <p:nvPr/>
            </p:nvSpPr>
            <p:spPr bwMode="auto">
              <a:xfrm>
                <a:off x="31" y="2906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6" name="Rectangle 260"/>
              <p:cNvSpPr>
                <a:spLocks noChangeArrowheads="1"/>
              </p:cNvSpPr>
              <p:nvPr/>
            </p:nvSpPr>
            <p:spPr bwMode="auto">
              <a:xfrm>
                <a:off x="1160" y="2906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59,5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7" name="Rectangle 261"/>
              <p:cNvSpPr>
                <a:spLocks noChangeArrowheads="1"/>
              </p:cNvSpPr>
              <p:nvPr/>
            </p:nvSpPr>
            <p:spPr bwMode="auto">
              <a:xfrm>
                <a:off x="31" y="3015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8" name="Rectangle 262"/>
              <p:cNvSpPr>
                <a:spLocks noChangeArrowheads="1"/>
              </p:cNvSpPr>
              <p:nvPr/>
            </p:nvSpPr>
            <p:spPr bwMode="auto">
              <a:xfrm>
                <a:off x="1160" y="3015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59,4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9" name="Rectangle 263"/>
              <p:cNvSpPr>
                <a:spLocks noChangeArrowheads="1"/>
              </p:cNvSpPr>
              <p:nvPr/>
            </p:nvSpPr>
            <p:spPr bwMode="auto">
              <a:xfrm>
                <a:off x="31" y="3124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2013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0" name="Rectangle 264"/>
              <p:cNvSpPr>
                <a:spLocks noChangeArrowheads="1"/>
              </p:cNvSpPr>
              <p:nvPr/>
            </p:nvSpPr>
            <p:spPr bwMode="auto">
              <a:xfrm>
                <a:off x="1160" y="3124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59,4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1" name="Rectangle 265"/>
              <p:cNvSpPr>
                <a:spLocks noChangeArrowheads="1"/>
              </p:cNvSpPr>
              <p:nvPr/>
            </p:nvSpPr>
            <p:spPr bwMode="auto">
              <a:xfrm>
                <a:off x="31" y="3234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2" name="Rectangle 266"/>
              <p:cNvSpPr>
                <a:spLocks noChangeArrowheads="1"/>
              </p:cNvSpPr>
              <p:nvPr/>
            </p:nvSpPr>
            <p:spPr bwMode="auto">
              <a:xfrm>
                <a:off x="1160" y="3234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59,3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3" name="Rectangle 267"/>
              <p:cNvSpPr>
                <a:spLocks noChangeArrowheads="1"/>
              </p:cNvSpPr>
              <p:nvPr/>
            </p:nvSpPr>
            <p:spPr bwMode="auto">
              <a:xfrm>
                <a:off x="31" y="3343"/>
                <a:ext cx="277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4" name="Rectangle 268"/>
              <p:cNvSpPr>
                <a:spLocks noChangeArrowheads="1"/>
              </p:cNvSpPr>
              <p:nvPr/>
            </p:nvSpPr>
            <p:spPr bwMode="auto">
              <a:xfrm>
                <a:off x="625" y="3343"/>
                <a:ext cx="35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33,664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5" name="Rectangle 269"/>
              <p:cNvSpPr>
                <a:spLocks noChangeArrowheads="1"/>
              </p:cNvSpPr>
              <p:nvPr/>
            </p:nvSpPr>
            <p:spPr bwMode="auto">
              <a:xfrm>
                <a:off x="1160" y="3343"/>
                <a:ext cx="25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59,3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6" name="Rectangle 270"/>
              <p:cNvSpPr>
                <a:spLocks noChangeArrowheads="1"/>
              </p:cNvSpPr>
              <p:nvPr/>
            </p:nvSpPr>
            <p:spPr bwMode="auto">
              <a:xfrm>
                <a:off x="1648" y="3343"/>
                <a:ext cx="35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19,946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7" name="Rectangle 271"/>
              <p:cNvSpPr>
                <a:spLocks noChangeArrowheads="1"/>
              </p:cNvSpPr>
              <p:nvPr/>
            </p:nvSpPr>
            <p:spPr bwMode="auto">
              <a:xfrm>
                <a:off x="31" y="3452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8" name="Rectangle 272"/>
              <p:cNvSpPr>
                <a:spLocks noChangeArrowheads="1"/>
              </p:cNvSpPr>
              <p:nvPr/>
            </p:nvSpPr>
            <p:spPr bwMode="auto">
              <a:xfrm>
                <a:off x="1160" y="3452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59,2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9" name="Rectangle 273"/>
              <p:cNvSpPr>
                <a:spLocks noChangeArrowheads="1"/>
              </p:cNvSpPr>
              <p:nvPr/>
            </p:nvSpPr>
            <p:spPr bwMode="auto">
              <a:xfrm>
                <a:off x="31" y="3562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2017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0" name="Rectangle 274"/>
              <p:cNvSpPr>
                <a:spLocks noChangeArrowheads="1"/>
              </p:cNvSpPr>
              <p:nvPr/>
            </p:nvSpPr>
            <p:spPr bwMode="auto">
              <a:xfrm>
                <a:off x="1160" y="3562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59,1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1" name="Rectangle 275"/>
              <p:cNvSpPr>
                <a:spLocks noChangeArrowheads="1"/>
              </p:cNvSpPr>
              <p:nvPr/>
            </p:nvSpPr>
            <p:spPr bwMode="auto">
              <a:xfrm>
                <a:off x="31" y="3671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2018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2" name="Rectangle 276"/>
              <p:cNvSpPr>
                <a:spLocks noChangeArrowheads="1"/>
              </p:cNvSpPr>
              <p:nvPr/>
            </p:nvSpPr>
            <p:spPr bwMode="auto">
              <a:xfrm>
                <a:off x="1160" y="3671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59,0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3" name="Rectangle 277"/>
              <p:cNvSpPr>
                <a:spLocks noChangeArrowheads="1"/>
              </p:cNvSpPr>
              <p:nvPr/>
            </p:nvSpPr>
            <p:spPr bwMode="auto">
              <a:xfrm>
                <a:off x="31" y="3780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2019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4" name="Rectangle 278"/>
              <p:cNvSpPr>
                <a:spLocks noChangeArrowheads="1"/>
              </p:cNvSpPr>
              <p:nvPr/>
            </p:nvSpPr>
            <p:spPr bwMode="auto">
              <a:xfrm>
                <a:off x="1160" y="3780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59,0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5" name="Rectangle 279"/>
              <p:cNvSpPr>
                <a:spLocks noChangeArrowheads="1"/>
              </p:cNvSpPr>
              <p:nvPr/>
            </p:nvSpPr>
            <p:spPr bwMode="auto">
              <a:xfrm>
                <a:off x="724" y="720"/>
                <a:ext cx="52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uk-UA" altLang="en-US" sz="1000" b="1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Емпіричні дані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6" name="Rectangle 280"/>
              <p:cNvSpPr>
                <a:spLocks noChangeArrowheads="1"/>
              </p:cNvSpPr>
              <p:nvPr/>
            </p:nvSpPr>
            <p:spPr bwMode="auto">
              <a:xfrm>
                <a:off x="-2" y="709"/>
                <a:ext cx="7" cy="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Rectangle 281"/>
              <p:cNvSpPr>
                <a:spLocks noChangeArrowheads="1"/>
              </p:cNvSpPr>
              <p:nvPr/>
            </p:nvSpPr>
            <p:spPr bwMode="auto">
              <a:xfrm>
                <a:off x="229" y="709"/>
                <a:ext cx="7" cy="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Line 282"/>
              <p:cNvSpPr>
                <a:spLocks noChangeShapeType="1"/>
              </p:cNvSpPr>
              <p:nvPr/>
            </p:nvSpPr>
            <p:spPr bwMode="auto">
              <a:xfrm>
                <a:off x="5" y="709"/>
                <a:ext cx="19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Rectangle 283"/>
              <p:cNvSpPr>
                <a:spLocks noChangeArrowheads="1"/>
              </p:cNvSpPr>
              <p:nvPr/>
            </p:nvSpPr>
            <p:spPr bwMode="auto">
              <a:xfrm>
                <a:off x="5" y="709"/>
                <a:ext cx="1920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Rectangle 284"/>
              <p:cNvSpPr>
                <a:spLocks noChangeArrowheads="1"/>
              </p:cNvSpPr>
              <p:nvPr/>
            </p:nvSpPr>
            <p:spPr bwMode="auto">
              <a:xfrm>
                <a:off x="1919" y="709"/>
                <a:ext cx="6" cy="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Line 285"/>
              <p:cNvSpPr>
                <a:spLocks noChangeShapeType="1"/>
              </p:cNvSpPr>
              <p:nvPr/>
            </p:nvSpPr>
            <p:spPr bwMode="auto">
              <a:xfrm>
                <a:off x="5" y="818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Rectangle 286"/>
              <p:cNvSpPr>
                <a:spLocks noChangeArrowheads="1"/>
              </p:cNvSpPr>
              <p:nvPr/>
            </p:nvSpPr>
            <p:spPr bwMode="auto">
              <a:xfrm>
                <a:off x="5" y="818"/>
                <a:ext cx="224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Rectangle 287"/>
              <p:cNvSpPr>
                <a:spLocks noChangeArrowheads="1"/>
              </p:cNvSpPr>
              <p:nvPr/>
            </p:nvSpPr>
            <p:spPr bwMode="auto">
              <a:xfrm>
                <a:off x="896" y="709"/>
                <a:ext cx="6" cy="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Rectangle 288"/>
              <p:cNvSpPr>
                <a:spLocks noChangeArrowheads="1"/>
              </p:cNvSpPr>
              <p:nvPr/>
            </p:nvSpPr>
            <p:spPr bwMode="auto">
              <a:xfrm>
                <a:off x="1351" y="709"/>
                <a:ext cx="7" cy="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Line 289"/>
              <p:cNvSpPr>
                <a:spLocks noChangeShapeType="1"/>
              </p:cNvSpPr>
              <p:nvPr/>
            </p:nvSpPr>
            <p:spPr bwMode="auto">
              <a:xfrm>
                <a:off x="236" y="818"/>
                <a:ext cx="1683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Rectangle 290"/>
              <p:cNvSpPr>
                <a:spLocks noChangeArrowheads="1"/>
              </p:cNvSpPr>
              <p:nvPr/>
            </p:nvSpPr>
            <p:spPr bwMode="auto">
              <a:xfrm>
                <a:off x="236" y="818"/>
                <a:ext cx="1683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Line 291"/>
              <p:cNvSpPr>
                <a:spLocks noChangeShapeType="1"/>
              </p:cNvSpPr>
              <p:nvPr/>
            </p:nvSpPr>
            <p:spPr bwMode="auto">
              <a:xfrm>
                <a:off x="5" y="928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Rectangle 292"/>
              <p:cNvSpPr>
                <a:spLocks noChangeArrowheads="1"/>
              </p:cNvSpPr>
              <p:nvPr/>
            </p:nvSpPr>
            <p:spPr bwMode="auto">
              <a:xfrm>
                <a:off x="5" y="928"/>
                <a:ext cx="224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Line 293"/>
              <p:cNvSpPr>
                <a:spLocks noChangeShapeType="1"/>
              </p:cNvSpPr>
              <p:nvPr/>
            </p:nvSpPr>
            <p:spPr bwMode="auto">
              <a:xfrm>
                <a:off x="236" y="928"/>
                <a:ext cx="1683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Rectangle 294"/>
              <p:cNvSpPr>
                <a:spLocks noChangeArrowheads="1"/>
              </p:cNvSpPr>
              <p:nvPr/>
            </p:nvSpPr>
            <p:spPr bwMode="auto">
              <a:xfrm>
                <a:off x="236" y="928"/>
                <a:ext cx="1683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Line 295"/>
              <p:cNvSpPr>
                <a:spLocks noChangeShapeType="1"/>
              </p:cNvSpPr>
              <p:nvPr/>
            </p:nvSpPr>
            <p:spPr bwMode="auto">
              <a:xfrm>
                <a:off x="896" y="824"/>
                <a:ext cx="0" cy="21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Rectangle 296"/>
              <p:cNvSpPr>
                <a:spLocks noChangeArrowheads="1"/>
              </p:cNvSpPr>
              <p:nvPr/>
            </p:nvSpPr>
            <p:spPr bwMode="auto">
              <a:xfrm>
                <a:off x="896" y="824"/>
                <a:ext cx="6" cy="213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Line 297"/>
              <p:cNvSpPr>
                <a:spLocks noChangeShapeType="1"/>
              </p:cNvSpPr>
              <p:nvPr/>
            </p:nvSpPr>
            <p:spPr bwMode="auto">
              <a:xfrm>
                <a:off x="1351" y="824"/>
                <a:ext cx="0" cy="21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Rectangle 298"/>
              <p:cNvSpPr>
                <a:spLocks noChangeArrowheads="1"/>
              </p:cNvSpPr>
              <p:nvPr/>
            </p:nvSpPr>
            <p:spPr bwMode="auto">
              <a:xfrm>
                <a:off x="1351" y="824"/>
                <a:ext cx="7" cy="213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Line 299"/>
              <p:cNvSpPr>
                <a:spLocks noChangeShapeType="1"/>
              </p:cNvSpPr>
              <p:nvPr/>
            </p:nvSpPr>
            <p:spPr bwMode="auto">
              <a:xfrm>
                <a:off x="5" y="1037"/>
                <a:ext cx="19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Rectangle 300"/>
              <p:cNvSpPr>
                <a:spLocks noChangeArrowheads="1"/>
              </p:cNvSpPr>
              <p:nvPr/>
            </p:nvSpPr>
            <p:spPr bwMode="auto">
              <a:xfrm>
                <a:off x="5" y="1037"/>
                <a:ext cx="1920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Line 301"/>
              <p:cNvSpPr>
                <a:spLocks noChangeShapeType="1"/>
              </p:cNvSpPr>
              <p:nvPr/>
            </p:nvSpPr>
            <p:spPr bwMode="auto">
              <a:xfrm>
                <a:off x="5" y="1365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Rectangle 302"/>
              <p:cNvSpPr>
                <a:spLocks noChangeArrowheads="1"/>
              </p:cNvSpPr>
              <p:nvPr/>
            </p:nvSpPr>
            <p:spPr bwMode="auto">
              <a:xfrm>
                <a:off x="5" y="1365"/>
                <a:ext cx="224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Line 303"/>
              <p:cNvSpPr>
                <a:spLocks noChangeShapeType="1"/>
              </p:cNvSpPr>
              <p:nvPr/>
            </p:nvSpPr>
            <p:spPr bwMode="auto">
              <a:xfrm>
                <a:off x="236" y="1365"/>
                <a:ext cx="660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Rectangle 304"/>
              <p:cNvSpPr>
                <a:spLocks noChangeArrowheads="1"/>
              </p:cNvSpPr>
              <p:nvPr/>
            </p:nvSpPr>
            <p:spPr bwMode="auto">
              <a:xfrm>
                <a:off x="236" y="1365"/>
                <a:ext cx="660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Line 305"/>
              <p:cNvSpPr>
                <a:spLocks noChangeShapeType="1"/>
              </p:cNvSpPr>
              <p:nvPr/>
            </p:nvSpPr>
            <p:spPr bwMode="auto">
              <a:xfrm>
                <a:off x="1358" y="1365"/>
                <a:ext cx="561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Rectangle 306"/>
              <p:cNvSpPr>
                <a:spLocks noChangeArrowheads="1"/>
              </p:cNvSpPr>
              <p:nvPr/>
            </p:nvSpPr>
            <p:spPr bwMode="auto">
              <a:xfrm>
                <a:off x="1358" y="1365"/>
                <a:ext cx="561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Line 307"/>
              <p:cNvSpPr>
                <a:spLocks noChangeShapeType="1"/>
              </p:cNvSpPr>
              <p:nvPr/>
            </p:nvSpPr>
            <p:spPr bwMode="auto">
              <a:xfrm>
                <a:off x="5" y="1474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Rectangle 308"/>
              <p:cNvSpPr>
                <a:spLocks noChangeArrowheads="1"/>
              </p:cNvSpPr>
              <p:nvPr/>
            </p:nvSpPr>
            <p:spPr bwMode="auto">
              <a:xfrm>
                <a:off x="5" y="1474"/>
                <a:ext cx="224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Line 309"/>
              <p:cNvSpPr>
                <a:spLocks noChangeShapeType="1"/>
              </p:cNvSpPr>
              <p:nvPr/>
            </p:nvSpPr>
            <p:spPr bwMode="auto">
              <a:xfrm>
                <a:off x="236" y="1474"/>
                <a:ext cx="660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Rectangle 310"/>
              <p:cNvSpPr>
                <a:spLocks noChangeArrowheads="1"/>
              </p:cNvSpPr>
              <p:nvPr/>
            </p:nvSpPr>
            <p:spPr bwMode="auto">
              <a:xfrm>
                <a:off x="236" y="1474"/>
                <a:ext cx="660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Line 311"/>
              <p:cNvSpPr>
                <a:spLocks noChangeShapeType="1"/>
              </p:cNvSpPr>
              <p:nvPr/>
            </p:nvSpPr>
            <p:spPr bwMode="auto">
              <a:xfrm>
                <a:off x="1358" y="1474"/>
                <a:ext cx="561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Rectangle 312"/>
              <p:cNvSpPr>
                <a:spLocks noChangeArrowheads="1"/>
              </p:cNvSpPr>
              <p:nvPr/>
            </p:nvSpPr>
            <p:spPr bwMode="auto">
              <a:xfrm>
                <a:off x="1358" y="1474"/>
                <a:ext cx="561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Line 313"/>
              <p:cNvSpPr>
                <a:spLocks noChangeShapeType="1"/>
              </p:cNvSpPr>
              <p:nvPr/>
            </p:nvSpPr>
            <p:spPr bwMode="auto">
              <a:xfrm>
                <a:off x="5" y="1583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Rectangle 314"/>
              <p:cNvSpPr>
                <a:spLocks noChangeArrowheads="1"/>
              </p:cNvSpPr>
              <p:nvPr/>
            </p:nvSpPr>
            <p:spPr bwMode="auto">
              <a:xfrm>
                <a:off x="5" y="1583"/>
                <a:ext cx="224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Line 315"/>
              <p:cNvSpPr>
                <a:spLocks noChangeShapeType="1"/>
              </p:cNvSpPr>
              <p:nvPr/>
            </p:nvSpPr>
            <p:spPr bwMode="auto">
              <a:xfrm>
                <a:off x="236" y="1583"/>
                <a:ext cx="660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Rectangle 316"/>
              <p:cNvSpPr>
                <a:spLocks noChangeArrowheads="1"/>
              </p:cNvSpPr>
              <p:nvPr/>
            </p:nvSpPr>
            <p:spPr bwMode="auto">
              <a:xfrm>
                <a:off x="236" y="1583"/>
                <a:ext cx="660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Line 317"/>
              <p:cNvSpPr>
                <a:spLocks noChangeShapeType="1"/>
              </p:cNvSpPr>
              <p:nvPr/>
            </p:nvSpPr>
            <p:spPr bwMode="auto">
              <a:xfrm>
                <a:off x="1358" y="1583"/>
                <a:ext cx="561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Rectangle 318"/>
              <p:cNvSpPr>
                <a:spLocks noChangeArrowheads="1"/>
              </p:cNvSpPr>
              <p:nvPr/>
            </p:nvSpPr>
            <p:spPr bwMode="auto">
              <a:xfrm>
                <a:off x="1358" y="1583"/>
                <a:ext cx="561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Line 319"/>
              <p:cNvSpPr>
                <a:spLocks noChangeShapeType="1"/>
              </p:cNvSpPr>
              <p:nvPr/>
            </p:nvSpPr>
            <p:spPr bwMode="auto">
              <a:xfrm>
                <a:off x="5" y="1693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Rectangle 320"/>
              <p:cNvSpPr>
                <a:spLocks noChangeArrowheads="1"/>
              </p:cNvSpPr>
              <p:nvPr/>
            </p:nvSpPr>
            <p:spPr bwMode="auto">
              <a:xfrm>
                <a:off x="5" y="1693"/>
                <a:ext cx="224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Line 321"/>
              <p:cNvSpPr>
                <a:spLocks noChangeShapeType="1"/>
              </p:cNvSpPr>
              <p:nvPr/>
            </p:nvSpPr>
            <p:spPr bwMode="auto">
              <a:xfrm>
                <a:off x="236" y="1693"/>
                <a:ext cx="660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Rectangle 322"/>
              <p:cNvSpPr>
                <a:spLocks noChangeArrowheads="1"/>
              </p:cNvSpPr>
              <p:nvPr/>
            </p:nvSpPr>
            <p:spPr bwMode="auto">
              <a:xfrm>
                <a:off x="236" y="1693"/>
                <a:ext cx="660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Line 323"/>
              <p:cNvSpPr>
                <a:spLocks noChangeShapeType="1"/>
              </p:cNvSpPr>
              <p:nvPr/>
            </p:nvSpPr>
            <p:spPr bwMode="auto">
              <a:xfrm>
                <a:off x="1358" y="1693"/>
                <a:ext cx="561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Rectangle 324"/>
              <p:cNvSpPr>
                <a:spLocks noChangeArrowheads="1"/>
              </p:cNvSpPr>
              <p:nvPr/>
            </p:nvSpPr>
            <p:spPr bwMode="auto">
              <a:xfrm>
                <a:off x="1358" y="1693"/>
                <a:ext cx="561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Line 325"/>
              <p:cNvSpPr>
                <a:spLocks noChangeShapeType="1"/>
              </p:cNvSpPr>
              <p:nvPr/>
            </p:nvSpPr>
            <p:spPr bwMode="auto">
              <a:xfrm>
                <a:off x="5" y="1802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Rectangle 326"/>
              <p:cNvSpPr>
                <a:spLocks noChangeArrowheads="1"/>
              </p:cNvSpPr>
              <p:nvPr/>
            </p:nvSpPr>
            <p:spPr bwMode="auto">
              <a:xfrm>
                <a:off x="5" y="1802"/>
                <a:ext cx="224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Line 327"/>
              <p:cNvSpPr>
                <a:spLocks noChangeShapeType="1"/>
              </p:cNvSpPr>
              <p:nvPr/>
            </p:nvSpPr>
            <p:spPr bwMode="auto">
              <a:xfrm>
                <a:off x="236" y="1802"/>
                <a:ext cx="660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Rectangle 328"/>
              <p:cNvSpPr>
                <a:spLocks noChangeArrowheads="1"/>
              </p:cNvSpPr>
              <p:nvPr/>
            </p:nvSpPr>
            <p:spPr bwMode="auto">
              <a:xfrm>
                <a:off x="236" y="1802"/>
                <a:ext cx="660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Line 329"/>
              <p:cNvSpPr>
                <a:spLocks noChangeShapeType="1"/>
              </p:cNvSpPr>
              <p:nvPr/>
            </p:nvSpPr>
            <p:spPr bwMode="auto">
              <a:xfrm>
                <a:off x="1358" y="1802"/>
                <a:ext cx="561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Rectangle 330"/>
              <p:cNvSpPr>
                <a:spLocks noChangeArrowheads="1"/>
              </p:cNvSpPr>
              <p:nvPr/>
            </p:nvSpPr>
            <p:spPr bwMode="auto">
              <a:xfrm>
                <a:off x="1358" y="1802"/>
                <a:ext cx="561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Line 331"/>
              <p:cNvSpPr>
                <a:spLocks noChangeShapeType="1"/>
              </p:cNvSpPr>
              <p:nvPr/>
            </p:nvSpPr>
            <p:spPr bwMode="auto">
              <a:xfrm>
                <a:off x="5" y="2130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Rectangle 332"/>
              <p:cNvSpPr>
                <a:spLocks noChangeArrowheads="1"/>
              </p:cNvSpPr>
              <p:nvPr/>
            </p:nvSpPr>
            <p:spPr bwMode="auto">
              <a:xfrm>
                <a:off x="5" y="2130"/>
                <a:ext cx="224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Line 333"/>
              <p:cNvSpPr>
                <a:spLocks noChangeShapeType="1"/>
              </p:cNvSpPr>
              <p:nvPr/>
            </p:nvSpPr>
            <p:spPr bwMode="auto">
              <a:xfrm>
                <a:off x="236" y="2130"/>
                <a:ext cx="660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Rectangle 334"/>
              <p:cNvSpPr>
                <a:spLocks noChangeArrowheads="1"/>
              </p:cNvSpPr>
              <p:nvPr/>
            </p:nvSpPr>
            <p:spPr bwMode="auto">
              <a:xfrm>
                <a:off x="236" y="2130"/>
                <a:ext cx="660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Line 335"/>
              <p:cNvSpPr>
                <a:spLocks noChangeShapeType="1"/>
              </p:cNvSpPr>
              <p:nvPr/>
            </p:nvSpPr>
            <p:spPr bwMode="auto">
              <a:xfrm>
                <a:off x="1358" y="2130"/>
                <a:ext cx="561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Rectangle 336"/>
              <p:cNvSpPr>
                <a:spLocks noChangeArrowheads="1"/>
              </p:cNvSpPr>
              <p:nvPr/>
            </p:nvSpPr>
            <p:spPr bwMode="auto">
              <a:xfrm>
                <a:off x="1358" y="2130"/>
                <a:ext cx="561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Line 337"/>
              <p:cNvSpPr>
                <a:spLocks noChangeShapeType="1"/>
              </p:cNvSpPr>
              <p:nvPr/>
            </p:nvSpPr>
            <p:spPr bwMode="auto">
              <a:xfrm>
                <a:off x="5" y="2458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Rectangle 338"/>
              <p:cNvSpPr>
                <a:spLocks noChangeArrowheads="1"/>
              </p:cNvSpPr>
              <p:nvPr/>
            </p:nvSpPr>
            <p:spPr bwMode="auto">
              <a:xfrm>
                <a:off x="5" y="2458"/>
                <a:ext cx="224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Line 339"/>
              <p:cNvSpPr>
                <a:spLocks noChangeShapeType="1"/>
              </p:cNvSpPr>
              <p:nvPr/>
            </p:nvSpPr>
            <p:spPr bwMode="auto">
              <a:xfrm>
                <a:off x="236" y="2458"/>
                <a:ext cx="660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Rectangle 340"/>
              <p:cNvSpPr>
                <a:spLocks noChangeArrowheads="1"/>
              </p:cNvSpPr>
              <p:nvPr/>
            </p:nvSpPr>
            <p:spPr bwMode="auto">
              <a:xfrm>
                <a:off x="236" y="2458"/>
                <a:ext cx="660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Line 341"/>
              <p:cNvSpPr>
                <a:spLocks noChangeShapeType="1"/>
              </p:cNvSpPr>
              <p:nvPr/>
            </p:nvSpPr>
            <p:spPr bwMode="auto">
              <a:xfrm>
                <a:off x="1358" y="2458"/>
                <a:ext cx="561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Rectangle 342"/>
              <p:cNvSpPr>
                <a:spLocks noChangeArrowheads="1"/>
              </p:cNvSpPr>
              <p:nvPr/>
            </p:nvSpPr>
            <p:spPr bwMode="auto">
              <a:xfrm>
                <a:off x="1358" y="2458"/>
                <a:ext cx="561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Line 343"/>
              <p:cNvSpPr>
                <a:spLocks noChangeShapeType="1"/>
              </p:cNvSpPr>
              <p:nvPr/>
            </p:nvSpPr>
            <p:spPr bwMode="auto">
              <a:xfrm>
                <a:off x="5" y="2567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Rectangle 344"/>
              <p:cNvSpPr>
                <a:spLocks noChangeArrowheads="1"/>
              </p:cNvSpPr>
              <p:nvPr/>
            </p:nvSpPr>
            <p:spPr bwMode="auto">
              <a:xfrm>
                <a:off x="5" y="2567"/>
                <a:ext cx="224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Line 345"/>
              <p:cNvSpPr>
                <a:spLocks noChangeShapeType="1"/>
              </p:cNvSpPr>
              <p:nvPr/>
            </p:nvSpPr>
            <p:spPr bwMode="auto">
              <a:xfrm>
                <a:off x="236" y="2567"/>
                <a:ext cx="660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Rectangle 346"/>
              <p:cNvSpPr>
                <a:spLocks noChangeArrowheads="1"/>
              </p:cNvSpPr>
              <p:nvPr/>
            </p:nvSpPr>
            <p:spPr bwMode="auto">
              <a:xfrm>
                <a:off x="236" y="2567"/>
                <a:ext cx="660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Line 347"/>
              <p:cNvSpPr>
                <a:spLocks noChangeShapeType="1"/>
              </p:cNvSpPr>
              <p:nvPr/>
            </p:nvSpPr>
            <p:spPr bwMode="auto">
              <a:xfrm>
                <a:off x="1358" y="2567"/>
                <a:ext cx="561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Rectangle 348"/>
              <p:cNvSpPr>
                <a:spLocks noChangeArrowheads="1"/>
              </p:cNvSpPr>
              <p:nvPr/>
            </p:nvSpPr>
            <p:spPr bwMode="auto">
              <a:xfrm>
                <a:off x="1358" y="2567"/>
                <a:ext cx="561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Line 349"/>
              <p:cNvSpPr>
                <a:spLocks noChangeShapeType="1"/>
              </p:cNvSpPr>
              <p:nvPr/>
            </p:nvSpPr>
            <p:spPr bwMode="auto">
              <a:xfrm>
                <a:off x="5" y="2676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Rectangle 350"/>
              <p:cNvSpPr>
                <a:spLocks noChangeArrowheads="1"/>
              </p:cNvSpPr>
              <p:nvPr/>
            </p:nvSpPr>
            <p:spPr bwMode="auto">
              <a:xfrm>
                <a:off x="5" y="2676"/>
                <a:ext cx="224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Line 351"/>
              <p:cNvSpPr>
                <a:spLocks noChangeShapeType="1"/>
              </p:cNvSpPr>
              <p:nvPr/>
            </p:nvSpPr>
            <p:spPr bwMode="auto">
              <a:xfrm>
                <a:off x="236" y="2676"/>
                <a:ext cx="660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Rectangle 352"/>
              <p:cNvSpPr>
                <a:spLocks noChangeArrowheads="1"/>
              </p:cNvSpPr>
              <p:nvPr/>
            </p:nvSpPr>
            <p:spPr bwMode="auto">
              <a:xfrm>
                <a:off x="236" y="2676"/>
                <a:ext cx="660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Line 353"/>
              <p:cNvSpPr>
                <a:spLocks noChangeShapeType="1"/>
              </p:cNvSpPr>
              <p:nvPr/>
            </p:nvSpPr>
            <p:spPr bwMode="auto">
              <a:xfrm>
                <a:off x="1358" y="2676"/>
                <a:ext cx="561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Rectangle 354"/>
              <p:cNvSpPr>
                <a:spLocks noChangeArrowheads="1"/>
              </p:cNvSpPr>
              <p:nvPr/>
            </p:nvSpPr>
            <p:spPr bwMode="auto">
              <a:xfrm>
                <a:off x="1358" y="2676"/>
                <a:ext cx="561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Line 355"/>
              <p:cNvSpPr>
                <a:spLocks noChangeShapeType="1"/>
              </p:cNvSpPr>
              <p:nvPr/>
            </p:nvSpPr>
            <p:spPr bwMode="auto">
              <a:xfrm>
                <a:off x="5" y="3004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Rectangle 356"/>
              <p:cNvSpPr>
                <a:spLocks noChangeArrowheads="1"/>
              </p:cNvSpPr>
              <p:nvPr/>
            </p:nvSpPr>
            <p:spPr bwMode="auto">
              <a:xfrm>
                <a:off x="5" y="3004"/>
                <a:ext cx="224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Line 357"/>
              <p:cNvSpPr>
                <a:spLocks noChangeShapeType="1"/>
              </p:cNvSpPr>
              <p:nvPr/>
            </p:nvSpPr>
            <p:spPr bwMode="auto">
              <a:xfrm>
                <a:off x="236" y="3004"/>
                <a:ext cx="660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Rectangle 358"/>
              <p:cNvSpPr>
                <a:spLocks noChangeArrowheads="1"/>
              </p:cNvSpPr>
              <p:nvPr/>
            </p:nvSpPr>
            <p:spPr bwMode="auto">
              <a:xfrm>
                <a:off x="236" y="3004"/>
                <a:ext cx="660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Line 359"/>
              <p:cNvSpPr>
                <a:spLocks noChangeShapeType="1"/>
              </p:cNvSpPr>
              <p:nvPr/>
            </p:nvSpPr>
            <p:spPr bwMode="auto">
              <a:xfrm>
                <a:off x="1358" y="3004"/>
                <a:ext cx="561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Rectangle 360"/>
              <p:cNvSpPr>
                <a:spLocks noChangeArrowheads="1"/>
              </p:cNvSpPr>
              <p:nvPr/>
            </p:nvSpPr>
            <p:spPr bwMode="auto">
              <a:xfrm>
                <a:off x="1358" y="3004"/>
                <a:ext cx="561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Line 361"/>
              <p:cNvSpPr>
                <a:spLocks noChangeShapeType="1"/>
              </p:cNvSpPr>
              <p:nvPr/>
            </p:nvSpPr>
            <p:spPr bwMode="auto">
              <a:xfrm>
                <a:off x="5" y="3113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Rectangle 362"/>
              <p:cNvSpPr>
                <a:spLocks noChangeArrowheads="1"/>
              </p:cNvSpPr>
              <p:nvPr/>
            </p:nvSpPr>
            <p:spPr bwMode="auto">
              <a:xfrm>
                <a:off x="5" y="3113"/>
                <a:ext cx="224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Line 363"/>
              <p:cNvSpPr>
                <a:spLocks noChangeShapeType="1"/>
              </p:cNvSpPr>
              <p:nvPr/>
            </p:nvSpPr>
            <p:spPr bwMode="auto">
              <a:xfrm>
                <a:off x="236" y="3113"/>
                <a:ext cx="660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Rectangle 364"/>
              <p:cNvSpPr>
                <a:spLocks noChangeArrowheads="1"/>
              </p:cNvSpPr>
              <p:nvPr/>
            </p:nvSpPr>
            <p:spPr bwMode="auto">
              <a:xfrm>
                <a:off x="236" y="3113"/>
                <a:ext cx="660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Line 365"/>
              <p:cNvSpPr>
                <a:spLocks noChangeShapeType="1"/>
              </p:cNvSpPr>
              <p:nvPr/>
            </p:nvSpPr>
            <p:spPr bwMode="auto">
              <a:xfrm>
                <a:off x="1358" y="3113"/>
                <a:ext cx="561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Rectangle 366"/>
              <p:cNvSpPr>
                <a:spLocks noChangeArrowheads="1"/>
              </p:cNvSpPr>
              <p:nvPr/>
            </p:nvSpPr>
            <p:spPr bwMode="auto">
              <a:xfrm>
                <a:off x="1358" y="3113"/>
                <a:ext cx="561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Line 367"/>
              <p:cNvSpPr>
                <a:spLocks noChangeShapeType="1"/>
              </p:cNvSpPr>
              <p:nvPr/>
            </p:nvSpPr>
            <p:spPr bwMode="auto">
              <a:xfrm>
                <a:off x="5" y="3223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Rectangle 368"/>
              <p:cNvSpPr>
                <a:spLocks noChangeArrowheads="1"/>
              </p:cNvSpPr>
              <p:nvPr/>
            </p:nvSpPr>
            <p:spPr bwMode="auto">
              <a:xfrm>
                <a:off x="5" y="3223"/>
                <a:ext cx="224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Line 369"/>
              <p:cNvSpPr>
                <a:spLocks noChangeShapeType="1"/>
              </p:cNvSpPr>
              <p:nvPr/>
            </p:nvSpPr>
            <p:spPr bwMode="auto">
              <a:xfrm>
                <a:off x="236" y="3223"/>
                <a:ext cx="660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Rectangle 370"/>
              <p:cNvSpPr>
                <a:spLocks noChangeArrowheads="1"/>
              </p:cNvSpPr>
              <p:nvPr/>
            </p:nvSpPr>
            <p:spPr bwMode="auto">
              <a:xfrm>
                <a:off x="236" y="3223"/>
                <a:ext cx="660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Line 371"/>
              <p:cNvSpPr>
                <a:spLocks noChangeShapeType="1"/>
              </p:cNvSpPr>
              <p:nvPr/>
            </p:nvSpPr>
            <p:spPr bwMode="auto">
              <a:xfrm>
                <a:off x="1358" y="3223"/>
                <a:ext cx="561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Rectangle 372"/>
              <p:cNvSpPr>
                <a:spLocks noChangeArrowheads="1"/>
              </p:cNvSpPr>
              <p:nvPr/>
            </p:nvSpPr>
            <p:spPr bwMode="auto">
              <a:xfrm>
                <a:off x="1358" y="3223"/>
                <a:ext cx="561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Line 373"/>
              <p:cNvSpPr>
                <a:spLocks noChangeShapeType="1"/>
              </p:cNvSpPr>
              <p:nvPr/>
            </p:nvSpPr>
            <p:spPr bwMode="auto">
              <a:xfrm>
                <a:off x="5" y="3551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1" name="Rectangle 375"/>
            <p:cNvSpPr>
              <a:spLocks noChangeArrowheads="1"/>
            </p:cNvSpPr>
            <p:nvPr/>
          </p:nvSpPr>
          <p:spPr bwMode="auto">
            <a:xfrm>
              <a:off x="5" y="3551"/>
              <a:ext cx="224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Line 376"/>
            <p:cNvSpPr>
              <a:spLocks noChangeShapeType="1"/>
            </p:cNvSpPr>
            <p:nvPr/>
          </p:nvSpPr>
          <p:spPr bwMode="auto">
            <a:xfrm>
              <a:off x="236" y="3551"/>
              <a:ext cx="660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377"/>
            <p:cNvSpPr>
              <a:spLocks noChangeArrowheads="1"/>
            </p:cNvSpPr>
            <p:nvPr/>
          </p:nvSpPr>
          <p:spPr bwMode="auto">
            <a:xfrm>
              <a:off x="236" y="3551"/>
              <a:ext cx="660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Line 378"/>
            <p:cNvSpPr>
              <a:spLocks noChangeShapeType="1"/>
            </p:cNvSpPr>
            <p:nvPr/>
          </p:nvSpPr>
          <p:spPr bwMode="auto">
            <a:xfrm>
              <a:off x="1358" y="3551"/>
              <a:ext cx="561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379"/>
            <p:cNvSpPr>
              <a:spLocks noChangeArrowheads="1"/>
            </p:cNvSpPr>
            <p:nvPr/>
          </p:nvSpPr>
          <p:spPr bwMode="auto">
            <a:xfrm>
              <a:off x="1358" y="3551"/>
              <a:ext cx="561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Line 380"/>
            <p:cNvSpPr>
              <a:spLocks noChangeShapeType="1"/>
            </p:cNvSpPr>
            <p:nvPr/>
          </p:nvSpPr>
          <p:spPr bwMode="auto">
            <a:xfrm>
              <a:off x="5" y="3660"/>
              <a:ext cx="224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381"/>
            <p:cNvSpPr>
              <a:spLocks noChangeArrowheads="1"/>
            </p:cNvSpPr>
            <p:nvPr/>
          </p:nvSpPr>
          <p:spPr bwMode="auto">
            <a:xfrm>
              <a:off x="5" y="3660"/>
              <a:ext cx="224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Line 382"/>
            <p:cNvSpPr>
              <a:spLocks noChangeShapeType="1"/>
            </p:cNvSpPr>
            <p:nvPr/>
          </p:nvSpPr>
          <p:spPr bwMode="auto">
            <a:xfrm>
              <a:off x="236" y="3660"/>
              <a:ext cx="660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383"/>
            <p:cNvSpPr>
              <a:spLocks noChangeArrowheads="1"/>
            </p:cNvSpPr>
            <p:nvPr/>
          </p:nvSpPr>
          <p:spPr bwMode="auto">
            <a:xfrm>
              <a:off x="236" y="3660"/>
              <a:ext cx="660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Line 384"/>
            <p:cNvSpPr>
              <a:spLocks noChangeShapeType="1"/>
            </p:cNvSpPr>
            <p:nvPr/>
          </p:nvSpPr>
          <p:spPr bwMode="auto">
            <a:xfrm>
              <a:off x="1358" y="3660"/>
              <a:ext cx="561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Rectangle 385"/>
            <p:cNvSpPr>
              <a:spLocks noChangeArrowheads="1"/>
            </p:cNvSpPr>
            <p:nvPr/>
          </p:nvSpPr>
          <p:spPr bwMode="auto">
            <a:xfrm>
              <a:off x="1358" y="3660"/>
              <a:ext cx="561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Line 386"/>
            <p:cNvSpPr>
              <a:spLocks noChangeShapeType="1"/>
            </p:cNvSpPr>
            <p:nvPr/>
          </p:nvSpPr>
          <p:spPr bwMode="auto">
            <a:xfrm>
              <a:off x="5" y="3769"/>
              <a:ext cx="224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387"/>
            <p:cNvSpPr>
              <a:spLocks noChangeArrowheads="1"/>
            </p:cNvSpPr>
            <p:nvPr/>
          </p:nvSpPr>
          <p:spPr bwMode="auto">
            <a:xfrm>
              <a:off x="5" y="3769"/>
              <a:ext cx="224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Line 388"/>
            <p:cNvSpPr>
              <a:spLocks noChangeShapeType="1"/>
            </p:cNvSpPr>
            <p:nvPr/>
          </p:nvSpPr>
          <p:spPr bwMode="auto">
            <a:xfrm>
              <a:off x="236" y="3769"/>
              <a:ext cx="660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389"/>
            <p:cNvSpPr>
              <a:spLocks noChangeArrowheads="1"/>
            </p:cNvSpPr>
            <p:nvPr/>
          </p:nvSpPr>
          <p:spPr bwMode="auto">
            <a:xfrm>
              <a:off x="236" y="3769"/>
              <a:ext cx="660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Line 390"/>
            <p:cNvSpPr>
              <a:spLocks noChangeShapeType="1"/>
            </p:cNvSpPr>
            <p:nvPr/>
          </p:nvSpPr>
          <p:spPr bwMode="auto">
            <a:xfrm>
              <a:off x="1358" y="3769"/>
              <a:ext cx="561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391"/>
            <p:cNvSpPr>
              <a:spLocks noChangeArrowheads="1"/>
            </p:cNvSpPr>
            <p:nvPr/>
          </p:nvSpPr>
          <p:spPr bwMode="auto">
            <a:xfrm>
              <a:off x="1358" y="3769"/>
              <a:ext cx="561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Line 392"/>
            <p:cNvSpPr>
              <a:spLocks noChangeShapeType="1"/>
            </p:cNvSpPr>
            <p:nvPr/>
          </p:nvSpPr>
          <p:spPr bwMode="auto">
            <a:xfrm>
              <a:off x="-2" y="709"/>
              <a:ext cx="0" cy="31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393"/>
            <p:cNvSpPr>
              <a:spLocks noChangeArrowheads="1"/>
            </p:cNvSpPr>
            <p:nvPr/>
          </p:nvSpPr>
          <p:spPr bwMode="auto">
            <a:xfrm>
              <a:off x="-2" y="709"/>
              <a:ext cx="7" cy="31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Line 394"/>
            <p:cNvSpPr>
              <a:spLocks noChangeShapeType="1"/>
            </p:cNvSpPr>
            <p:nvPr/>
          </p:nvSpPr>
          <p:spPr bwMode="auto">
            <a:xfrm>
              <a:off x="229" y="714"/>
              <a:ext cx="0" cy="31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395"/>
            <p:cNvSpPr>
              <a:spLocks noChangeArrowheads="1"/>
            </p:cNvSpPr>
            <p:nvPr/>
          </p:nvSpPr>
          <p:spPr bwMode="auto">
            <a:xfrm>
              <a:off x="229" y="714"/>
              <a:ext cx="7" cy="317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Line 396"/>
            <p:cNvSpPr>
              <a:spLocks noChangeShapeType="1"/>
            </p:cNvSpPr>
            <p:nvPr/>
          </p:nvSpPr>
          <p:spPr bwMode="auto">
            <a:xfrm>
              <a:off x="896" y="1042"/>
              <a:ext cx="0" cy="28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397"/>
            <p:cNvSpPr>
              <a:spLocks noChangeArrowheads="1"/>
            </p:cNvSpPr>
            <p:nvPr/>
          </p:nvSpPr>
          <p:spPr bwMode="auto">
            <a:xfrm>
              <a:off x="896" y="1042"/>
              <a:ext cx="6" cy="284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Line 398"/>
            <p:cNvSpPr>
              <a:spLocks noChangeShapeType="1"/>
            </p:cNvSpPr>
            <p:nvPr/>
          </p:nvSpPr>
          <p:spPr bwMode="auto">
            <a:xfrm>
              <a:off x="1351" y="1042"/>
              <a:ext cx="0" cy="28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Rectangle 399"/>
            <p:cNvSpPr>
              <a:spLocks noChangeArrowheads="1"/>
            </p:cNvSpPr>
            <p:nvPr/>
          </p:nvSpPr>
          <p:spPr bwMode="auto">
            <a:xfrm>
              <a:off x="1351" y="1042"/>
              <a:ext cx="7" cy="284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Line 400"/>
            <p:cNvSpPr>
              <a:spLocks noChangeShapeType="1"/>
            </p:cNvSpPr>
            <p:nvPr/>
          </p:nvSpPr>
          <p:spPr bwMode="auto">
            <a:xfrm>
              <a:off x="5" y="3878"/>
              <a:ext cx="19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Rectangle 401"/>
            <p:cNvSpPr>
              <a:spLocks noChangeArrowheads="1"/>
            </p:cNvSpPr>
            <p:nvPr/>
          </p:nvSpPr>
          <p:spPr bwMode="auto">
            <a:xfrm>
              <a:off x="5" y="3878"/>
              <a:ext cx="1920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Line 402"/>
            <p:cNvSpPr>
              <a:spLocks noChangeShapeType="1"/>
            </p:cNvSpPr>
            <p:nvPr/>
          </p:nvSpPr>
          <p:spPr bwMode="auto">
            <a:xfrm>
              <a:off x="1919" y="714"/>
              <a:ext cx="0" cy="31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Rectangle 403"/>
            <p:cNvSpPr>
              <a:spLocks noChangeArrowheads="1"/>
            </p:cNvSpPr>
            <p:nvPr/>
          </p:nvSpPr>
          <p:spPr bwMode="auto">
            <a:xfrm>
              <a:off x="1919" y="714"/>
              <a:ext cx="6" cy="317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Line 404"/>
            <p:cNvSpPr>
              <a:spLocks noChangeShapeType="1"/>
            </p:cNvSpPr>
            <p:nvPr/>
          </p:nvSpPr>
          <p:spPr bwMode="auto">
            <a:xfrm>
              <a:off x="-2" y="388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Rectangle 405"/>
            <p:cNvSpPr>
              <a:spLocks noChangeArrowheads="1"/>
            </p:cNvSpPr>
            <p:nvPr/>
          </p:nvSpPr>
          <p:spPr bwMode="auto">
            <a:xfrm>
              <a:off x="-2" y="3884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Line 406"/>
            <p:cNvSpPr>
              <a:spLocks noChangeShapeType="1"/>
            </p:cNvSpPr>
            <p:nvPr/>
          </p:nvSpPr>
          <p:spPr bwMode="auto">
            <a:xfrm>
              <a:off x="229" y="388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Rectangle 407"/>
            <p:cNvSpPr>
              <a:spLocks noChangeArrowheads="1"/>
            </p:cNvSpPr>
            <p:nvPr/>
          </p:nvSpPr>
          <p:spPr bwMode="auto">
            <a:xfrm>
              <a:off x="229" y="3884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Line 408"/>
            <p:cNvSpPr>
              <a:spLocks noChangeShapeType="1"/>
            </p:cNvSpPr>
            <p:nvPr/>
          </p:nvSpPr>
          <p:spPr bwMode="auto">
            <a:xfrm>
              <a:off x="896" y="388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Rectangle 409"/>
            <p:cNvSpPr>
              <a:spLocks noChangeArrowheads="1"/>
            </p:cNvSpPr>
            <p:nvPr/>
          </p:nvSpPr>
          <p:spPr bwMode="auto">
            <a:xfrm>
              <a:off x="896" y="3884"/>
              <a:ext cx="6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Line 410"/>
            <p:cNvSpPr>
              <a:spLocks noChangeShapeType="1"/>
            </p:cNvSpPr>
            <p:nvPr/>
          </p:nvSpPr>
          <p:spPr bwMode="auto">
            <a:xfrm>
              <a:off x="1351" y="388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Rectangle 411"/>
            <p:cNvSpPr>
              <a:spLocks noChangeArrowheads="1"/>
            </p:cNvSpPr>
            <p:nvPr/>
          </p:nvSpPr>
          <p:spPr bwMode="auto">
            <a:xfrm>
              <a:off x="1351" y="3884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Line 412"/>
            <p:cNvSpPr>
              <a:spLocks noChangeShapeType="1"/>
            </p:cNvSpPr>
            <p:nvPr/>
          </p:nvSpPr>
          <p:spPr bwMode="auto">
            <a:xfrm>
              <a:off x="1919" y="388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Rectangle 413"/>
            <p:cNvSpPr>
              <a:spLocks noChangeArrowheads="1"/>
            </p:cNvSpPr>
            <p:nvPr/>
          </p:nvSpPr>
          <p:spPr bwMode="auto">
            <a:xfrm>
              <a:off x="1919" y="3884"/>
              <a:ext cx="6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Line 414"/>
            <p:cNvSpPr>
              <a:spLocks noChangeShapeType="1"/>
            </p:cNvSpPr>
            <p:nvPr/>
          </p:nvSpPr>
          <p:spPr bwMode="auto">
            <a:xfrm>
              <a:off x="1925" y="70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Rectangle 415"/>
            <p:cNvSpPr>
              <a:spLocks noChangeArrowheads="1"/>
            </p:cNvSpPr>
            <p:nvPr/>
          </p:nvSpPr>
          <p:spPr bwMode="auto">
            <a:xfrm>
              <a:off x="1925" y="709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Line 416"/>
            <p:cNvSpPr>
              <a:spLocks noChangeShapeType="1"/>
            </p:cNvSpPr>
            <p:nvPr/>
          </p:nvSpPr>
          <p:spPr bwMode="auto">
            <a:xfrm>
              <a:off x="1925" y="81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Rectangle 417"/>
            <p:cNvSpPr>
              <a:spLocks noChangeArrowheads="1"/>
            </p:cNvSpPr>
            <p:nvPr/>
          </p:nvSpPr>
          <p:spPr bwMode="auto">
            <a:xfrm>
              <a:off x="1925" y="818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Line 418"/>
            <p:cNvSpPr>
              <a:spLocks noChangeShapeType="1"/>
            </p:cNvSpPr>
            <p:nvPr/>
          </p:nvSpPr>
          <p:spPr bwMode="auto">
            <a:xfrm>
              <a:off x="1925" y="92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Rectangle 419"/>
            <p:cNvSpPr>
              <a:spLocks noChangeArrowheads="1"/>
            </p:cNvSpPr>
            <p:nvPr/>
          </p:nvSpPr>
          <p:spPr bwMode="auto">
            <a:xfrm>
              <a:off x="1925" y="928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Line 420"/>
            <p:cNvSpPr>
              <a:spLocks noChangeShapeType="1"/>
            </p:cNvSpPr>
            <p:nvPr/>
          </p:nvSpPr>
          <p:spPr bwMode="auto">
            <a:xfrm>
              <a:off x="1925" y="103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Rectangle 421"/>
            <p:cNvSpPr>
              <a:spLocks noChangeArrowheads="1"/>
            </p:cNvSpPr>
            <p:nvPr/>
          </p:nvSpPr>
          <p:spPr bwMode="auto">
            <a:xfrm>
              <a:off x="1925" y="1037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Line 422"/>
            <p:cNvSpPr>
              <a:spLocks noChangeShapeType="1"/>
            </p:cNvSpPr>
            <p:nvPr/>
          </p:nvSpPr>
          <p:spPr bwMode="auto">
            <a:xfrm>
              <a:off x="1925" y="114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Rectangle 423"/>
            <p:cNvSpPr>
              <a:spLocks noChangeArrowheads="1"/>
            </p:cNvSpPr>
            <p:nvPr/>
          </p:nvSpPr>
          <p:spPr bwMode="auto">
            <a:xfrm>
              <a:off x="1925" y="1146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Line 424"/>
            <p:cNvSpPr>
              <a:spLocks noChangeShapeType="1"/>
            </p:cNvSpPr>
            <p:nvPr/>
          </p:nvSpPr>
          <p:spPr bwMode="auto">
            <a:xfrm>
              <a:off x="1925" y="1255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Rectangle 425"/>
            <p:cNvSpPr>
              <a:spLocks noChangeArrowheads="1"/>
            </p:cNvSpPr>
            <p:nvPr/>
          </p:nvSpPr>
          <p:spPr bwMode="auto">
            <a:xfrm>
              <a:off x="1925" y="1255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Line 426"/>
            <p:cNvSpPr>
              <a:spLocks noChangeShapeType="1"/>
            </p:cNvSpPr>
            <p:nvPr/>
          </p:nvSpPr>
          <p:spPr bwMode="auto">
            <a:xfrm>
              <a:off x="1925" y="1365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Rectangle 427"/>
            <p:cNvSpPr>
              <a:spLocks noChangeArrowheads="1"/>
            </p:cNvSpPr>
            <p:nvPr/>
          </p:nvSpPr>
          <p:spPr bwMode="auto">
            <a:xfrm>
              <a:off x="1925" y="1365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Line 428"/>
            <p:cNvSpPr>
              <a:spLocks noChangeShapeType="1"/>
            </p:cNvSpPr>
            <p:nvPr/>
          </p:nvSpPr>
          <p:spPr bwMode="auto">
            <a:xfrm>
              <a:off x="1925" y="147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Rectangle 429"/>
            <p:cNvSpPr>
              <a:spLocks noChangeArrowheads="1"/>
            </p:cNvSpPr>
            <p:nvPr/>
          </p:nvSpPr>
          <p:spPr bwMode="auto">
            <a:xfrm>
              <a:off x="1925" y="1474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Line 430"/>
            <p:cNvSpPr>
              <a:spLocks noChangeShapeType="1"/>
            </p:cNvSpPr>
            <p:nvPr/>
          </p:nvSpPr>
          <p:spPr bwMode="auto">
            <a:xfrm>
              <a:off x="1925" y="1583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Rectangle 431"/>
            <p:cNvSpPr>
              <a:spLocks noChangeArrowheads="1"/>
            </p:cNvSpPr>
            <p:nvPr/>
          </p:nvSpPr>
          <p:spPr bwMode="auto">
            <a:xfrm>
              <a:off x="1925" y="1583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Line 432"/>
            <p:cNvSpPr>
              <a:spLocks noChangeShapeType="1"/>
            </p:cNvSpPr>
            <p:nvPr/>
          </p:nvSpPr>
          <p:spPr bwMode="auto">
            <a:xfrm>
              <a:off x="1925" y="1693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Rectangle 433"/>
            <p:cNvSpPr>
              <a:spLocks noChangeArrowheads="1"/>
            </p:cNvSpPr>
            <p:nvPr/>
          </p:nvSpPr>
          <p:spPr bwMode="auto">
            <a:xfrm>
              <a:off x="1925" y="1693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Line 434"/>
            <p:cNvSpPr>
              <a:spLocks noChangeShapeType="1"/>
            </p:cNvSpPr>
            <p:nvPr/>
          </p:nvSpPr>
          <p:spPr bwMode="auto">
            <a:xfrm>
              <a:off x="1925" y="180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Rectangle 435"/>
            <p:cNvSpPr>
              <a:spLocks noChangeArrowheads="1"/>
            </p:cNvSpPr>
            <p:nvPr/>
          </p:nvSpPr>
          <p:spPr bwMode="auto">
            <a:xfrm>
              <a:off x="1925" y="1802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Line 436"/>
            <p:cNvSpPr>
              <a:spLocks noChangeShapeType="1"/>
            </p:cNvSpPr>
            <p:nvPr/>
          </p:nvSpPr>
          <p:spPr bwMode="auto">
            <a:xfrm>
              <a:off x="1925" y="191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Rectangle 437"/>
            <p:cNvSpPr>
              <a:spLocks noChangeArrowheads="1"/>
            </p:cNvSpPr>
            <p:nvPr/>
          </p:nvSpPr>
          <p:spPr bwMode="auto">
            <a:xfrm>
              <a:off x="1925" y="1911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Line 438"/>
            <p:cNvSpPr>
              <a:spLocks noChangeShapeType="1"/>
            </p:cNvSpPr>
            <p:nvPr/>
          </p:nvSpPr>
          <p:spPr bwMode="auto">
            <a:xfrm>
              <a:off x="1925" y="202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Rectangle 439"/>
            <p:cNvSpPr>
              <a:spLocks noChangeArrowheads="1"/>
            </p:cNvSpPr>
            <p:nvPr/>
          </p:nvSpPr>
          <p:spPr bwMode="auto">
            <a:xfrm>
              <a:off x="1925" y="2021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Line 440"/>
            <p:cNvSpPr>
              <a:spLocks noChangeShapeType="1"/>
            </p:cNvSpPr>
            <p:nvPr/>
          </p:nvSpPr>
          <p:spPr bwMode="auto">
            <a:xfrm>
              <a:off x="1925" y="213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Rectangle 441"/>
            <p:cNvSpPr>
              <a:spLocks noChangeArrowheads="1"/>
            </p:cNvSpPr>
            <p:nvPr/>
          </p:nvSpPr>
          <p:spPr bwMode="auto">
            <a:xfrm>
              <a:off x="1925" y="2130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Line 442"/>
            <p:cNvSpPr>
              <a:spLocks noChangeShapeType="1"/>
            </p:cNvSpPr>
            <p:nvPr/>
          </p:nvSpPr>
          <p:spPr bwMode="auto">
            <a:xfrm>
              <a:off x="1925" y="223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Rectangle 443"/>
            <p:cNvSpPr>
              <a:spLocks noChangeArrowheads="1"/>
            </p:cNvSpPr>
            <p:nvPr/>
          </p:nvSpPr>
          <p:spPr bwMode="auto">
            <a:xfrm>
              <a:off x="1925" y="2239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Line 444"/>
            <p:cNvSpPr>
              <a:spLocks noChangeShapeType="1"/>
            </p:cNvSpPr>
            <p:nvPr/>
          </p:nvSpPr>
          <p:spPr bwMode="auto">
            <a:xfrm>
              <a:off x="1925" y="234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Rectangle 445"/>
            <p:cNvSpPr>
              <a:spLocks noChangeArrowheads="1"/>
            </p:cNvSpPr>
            <p:nvPr/>
          </p:nvSpPr>
          <p:spPr bwMode="auto">
            <a:xfrm>
              <a:off x="1925" y="2348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Line 446"/>
            <p:cNvSpPr>
              <a:spLocks noChangeShapeType="1"/>
            </p:cNvSpPr>
            <p:nvPr/>
          </p:nvSpPr>
          <p:spPr bwMode="auto">
            <a:xfrm>
              <a:off x="1925" y="245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Rectangle 447"/>
            <p:cNvSpPr>
              <a:spLocks noChangeArrowheads="1"/>
            </p:cNvSpPr>
            <p:nvPr/>
          </p:nvSpPr>
          <p:spPr bwMode="auto">
            <a:xfrm>
              <a:off x="1925" y="2458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Line 448"/>
            <p:cNvSpPr>
              <a:spLocks noChangeShapeType="1"/>
            </p:cNvSpPr>
            <p:nvPr/>
          </p:nvSpPr>
          <p:spPr bwMode="auto">
            <a:xfrm>
              <a:off x="1925" y="256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Rectangle 449"/>
            <p:cNvSpPr>
              <a:spLocks noChangeArrowheads="1"/>
            </p:cNvSpPr>
            <p:nvPr/>
          </p:nvSpPr>
          <p:spPr bwMode="auto">
            <a:xfrm>
              <a:off x="1925" y="2567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Line 450"/>
            <p:cNvSpPr>
              <a:spLocks noChangeShapeType="1"/>
            </p:cNvSpPr>
            <p:nvPr/>
          </p:nvSpPr>
          <p:spPr bwMode="auto">
            <a:xfrm>
              <a:off x="1925" y="267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Rectangle 451"/>
            <p:cNvSpPr>
              <a:spLocks noChangeArrowheads="1"/>
            </p:cNvSpPr>
            <p:nvPr/>
          </p:nvSpPr>
          <p:spPr bwMode="auto">
            <a:xfrm>
              <a:off x="1925" y="2676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Line 452"/>
            <p:cNvSpPr>
              <a:spLocks noChangeShapeType="1"/>
            </p:cNvSpPr>
            <p:nvPr/>
          </p:nvSpPr>
          <p:spPr bwMode="auto">
            <a:xfrm>
              <a:off x="1925" y="278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Rectangle 453"/>
            <p:cNvSpPr>
              <a:spLocks noChangeArrowheads="1"/>
            </p:cNvSpPr>
            <p:nvPr/>
          </p:nvSpPr>
          <p:spPr bwMode="auto">
            <a:xfrm>
              <a:off x="1925" y="2786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Line 454"/>
            <p:cNvSpPr>
              <a:spLocks noChangeShapeType="1"/>
            </p:cNvSpPr>
            <p:nvPr/>
          </p:nvSpPr>
          <p:spPr bwMode="auto">
            <a:xfrm>
              <a:off x="1925" y="2895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Rectangle 455"/>
            <p:cNvSpPr>
              <a:spLocks noChangeArrowheads="1"/>
            </p:cNvSpPr>
            <p:nvPr/>
          </p:nvSpPr>
          <p:spPr bwMode="auto">
            <a:xfrm>
              <a:off x="1925" y="2895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Line 456"/>
            <p:cNvSpPr>
              <a:spLocks noChangeShapeType="1"/>
            </p:cNvSpPr>
            <p:nvPr/>
          </p:nvSpPr>
          <p:spPr bwMode="auto">
            <a:xfrm>
              <a:off x="1925" y="300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Rectangle 457"/>
            <p:cNvSpPr>
              <a:spLocks noChangeArrowheads="1"/>
            </p:cNvSpPr>
            <p:nvPr/>
          </p:nvSpPr>
          <p:spPr bwMode="auto">
            <a:xfrm>
              <a:off x="1925" y="3004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Line 458"/>
            <p:cNvSpPr>
              <a:spLocks noChangeShapeType="1"/>
            </p:cNvSpPr>
            <p:nvPr/>
          </p:nvSpPr>
          <p:spPr bwMode="auto">
            <a:xfrm>
              <a:off x="1925" y="3113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Rectangle 459"/>
            <p:cNvSpPr>
              <a:spLocks noChangeArrowheads="1"/>
            </p:cNvSpPr>
            <p:nvPr/>
          </p:nvSpPr>
          <p:spPr bwMode="auto">
            <a:xfrm>
              <a:off x="1925" y="3113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Line 460"/>
            <p:cNvSpPr>
              <a:spLocks noChangeShapeType="1"/>
            </p:cNvSpPr>
            <p:nvPr/>
          </p:nvSpPr>
          <p:spPr bwMode="auto">
            <a:xfrm>
              <a:off x="1925" y="3223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Rectangle 461"/>
            <p:cNvSpPr>
              <a:spLocks noChangeArrowheads="1"/>
            </p:cNvSpPr>
            <p:nvPr/>
          </p:nvSpPr>
          <p:spPr bwMode="auto">
            <a:xfrm>
              <a:off x="1925" y="3223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Line 462"/>
            <p:cNvSpPr>
              <a:spLocks noChangeShapeType="1"/>
            </p:cNvSpPr>
            <p:nvPr/>
          </p:nvSpPr>
          <p:spPr bwMode="auto">
            <a:xfrm>
              <a:off x="1925" y="333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Rectangle 463"/>
            <p:cNvSpPr>
              <a:spLocks noChangeArrowheads="1"/>
            </p:cNvSpPr>
            <p:nvPr/>
          </p:nvSpPr>
          <p:spPr bwMode="auto">
            <a:xfrm>
              <a:off x="1925" y="3332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Line 464"/>
            <p:cNvSpPr>
              <a:spLocks noChangeShapeType="1"/>
            </p:cNvSpPr>
            <p:nvPr/>
          </p:nvSpPr>
          <p:spPr bwMode="auto">
            <a:xfrm>
              <a:off x="1925" y="344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Rectangle 465"/>
            <p:cNvSpPr>
              <a:spLocks noChangeArrowheads="1"/>
            </p:cNvSpPr>
            <p:nvPr/>
          </p:nvSpPr>
          <p:spPr bwMode="auto">
            <a:xfrm>
              <a:off x="1925" y="3441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Line 466"/>
            <p:cNvSpPr>
              <a:spLocks noChangeShapeType="1"/>
            </p:cNvSpPr>
            <p:nvPr/>
          </p:nvSpPr>
          <p:spPr bwMode="auto">
            <a:xfrm>
              <a:off x="1925" y="355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Rectangle 467"/>
            <p:cNvSpPr>
              <a:spLocks noChangeArrowheads="1"/>
            </p:cNvSpPr>
            <p:nvPr/>
          </p:nvSpPr>
          <p:spPr bwMode="auto">
            <a:xfrm>
              <a:off x="1925" y="3551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Line 468"/>
            <p:cNvSpPr>
              <a:spLocks noChangeShapeType="1"/>
            </p:cNvSpPr>
            <p:nvPr/>
          </p:nvSpPr>
          <p:spPr bwMode="auto">
            <a:xfrm>
              <a:off x="1925" y="366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Rectangle 469"/>
            <p:cNvSpPr>
              <a:spLocks noChangeArrowheads="1"/>
            </p:cNvSpPr>
            <p:nvPr/>
          </p:nvSpPr>
          <p:spPr bwMode="auto">
            <a:xfrm>
              <a:off x="1925" y="3660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Line 470"/>
            <p:cNvSpPr>
              <a:spLocks noChangeShapeType="1"/>
            </p:cNvSpPr>
            <p:nvPr/>
          </p:nvSpPr>
          <p:spPr bwMode="auto">
            <a:xfrm>
              <a:off x="1925" y="376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Rectangle 471"/>
            <p:cNvSpPr>
              <a:spLocks noChangeArrowheads="1"/>
            </p:cNvSpPr>
            <p:nvPr/>
          </p:nvSpPr>
          <p:spPr bwMode="auto">
            <a:xfrm>
              <a:off x="1925" y="3769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Line 472"/>
            <p:cNvSpPr>
              <a:spLocks noChangeShapeType="1"/>
            </p:cNvSpPr>
            <p:nvPr/>
          </p:nvSpPr>
          <p:spPr bwMode="auto">
            <a:xfrm>
              <a:off x="1925" y="387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Rectangle 473"/>
            <p:cNvSpPr>
              <a:spLocks noChangeArrowheads="1"/>
            </p:cNvSpPr>
            <p:nvPr/>
          </p:nvSpPr>
          <p:spPr bwMode="auto">
            <a:xfrm>
              <a:off x="1925" y="3878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80" name="Group 476"/>
          <p:cNvGrpSpPr>
            <a:grpSpLocks noChangeAspect="1"/>
          </p:cNvGrpSpPr>
          <p:nvPr/>
        </p:nvGrpSpPr>
        <p:grpSpPr bwMode="auto">
          <a:xfrm>
            <a:off x="5951538" y="1125538"/>
            <a:ext cx="2300287" cy="5048249"/>
            <a:chOff x="3749" y="709"/>
            <a:chExt cx="1449" cy="3180"/>
          </a:xfrm>
        </p:grpSpPr>
        <p:sp>
          <p:nvSpPr>
            <p:cNvPr id="481" name="AutoShape 475"/>
            <p:cNvSpPr>
              <a:spLocks noChangeAspect="1" noChangeArrowheads="1" noTextEdit="1"/>
            </p:cNvSpPr>
            <p:nvPr/>
          </p:nvSpPr>
          <p:spPr bwMode="auto">
            <a:xfrm>
              <a:off x="3749" y="709"/>
              <a:ext cx="1399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Rectangle 477"/>
            <p:cNvSpPr>
              <a:spLocks noChangeArrowheads="1"/>
            </p:cNvSpPr>
            <p:nvPr/>
          </p:nvSpPr>
          <p:spPr bwMode="auto">
            <a:xfrm>
              <a:off x="3749" y="1146"/>
              <a:ext cx="1399" cy="11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Rectangle 478"/>
            <p:cNvSpPr>
              <a:spLocks noChangeArrowheads="1"/>
            </p:cNvSpPr>
            <p:nvPr/>
          </p:nvSpPr>
          <p:spPr bwMode="auto">
            <a:xfrm>
              <a:off x="3749" y="1911"/>
              <a:ext cx="1399" cy="11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Rectangle 479"/>
            <p:cNvSpPr>
              <a:spLocks noChangeArrowheads="1"/>
            </p:cNvSpPr>
            <p:nvPr/>
          </p:nvSpPr>
          <p:spPr bwMode="auto">
            <a:xfrm>
              <a:off x="3749" y="2239"/>
              <a:ext cx="1399" cy="11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Rectangle 480"/>
            <p:cNvSpPr>
              <a:spLocks noChangeArrowheads="1"/>
            </p:cNvSpPr>
            <p:nvPr/>
          </p:nvSpPr>
          <p:spPr bwMode="auto">
            <a:xfrm>
              <a:off x="3749" y="2786"/>
              <a:ext cx="1399" cy="11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Rectangle 481"/>
            <p:cNvSpPr>
              <a:spLocks noChangeArrowheads="1"/>
            </p:cNvSpPr>
            <p:nvPr/>
          </p:nvSpPr>
          <p:spPr bwMode="auto">
            <a:xfrm>
              <a:off x="3749" y="3332"/>
              <a:ext cx="1399" cy="11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Rectangle 482"/>
            <p:cNvSpPr>
              <a:spLocks noChangeArrowheads="1"/>
            </p:cNvSpPr>
            <p:nvPr/>
          </p:nvSpPr>
          <p:spPr bwMode="auto">
            <a:xfrm>
              <a:off x="3770" y="829"/>
              <a:ext cx="108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altLang="en-US" sz="1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Сировинна деревина</a:t>
              </a: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, </a:t>
              </a:r>
              <a:r>
                <a:rPr kumimoji="0" lang="uk-UA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у млн</a:t>
              </a: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. </a:t>
              </a:r>
              <a:r>
                <a:rPr kumimoji="0" lang="uk-UA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м</a:t>
              </a: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³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8" name="Rectangle 483"/>
            <p:cNvSpPr>
              <a:spLocks noChangeArrowheads="1"/>
            </p:cNvSpPr>
            <p:nvPr/>
          </p:nvSpPr>
          <p:spPr bwMode="auto">
            <a:xfrm>
              <a:off x="4827" y="829"/>
              <a:ext cx="33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altLang="en-US" sz="1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охоплено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9" name="Rectangle 484"/>
            <p:cNvSpPr>
              <a:spLocks noChangeArrowheads="1"/>
            </p:cNvSpPr>
            <p:nvPr/>
          </p:nvSpPr>
          <p:spPr bwMode="auto">
            <a:xfrm>
              <a:off x="4113" y="939"/>
              <a:ext cx="22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всього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0" name="Rectangle 485"/>
            <p:cNvSpPr>
              <a:spLocks noChangeArrowheads="1"/>
            </p:cNvSpPr>
            <p:nvPr/>
          </p:nvSpPr>
          <p:spPr bwMode="auto">
            <a:xfrm>
              <a:off x="4884" y="939"/>
              <a:ext cx="11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у</a:t>
              </a: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%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1" name="Rectangle 486"/>
            <p:cNvSpPr>
              <a:spLocks noChangeArrowheads="1"/>
            </p:cNvSpPr>
            <p:nvPr/>
          </p:nvSpPr>
          <p:spPr bwMode="auto">
            <a:xfrm>
              <a:off x="4506" y="1157"/>
              <a:ext cx="38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17,031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" name="Rectangle 487"/>
            <p:cNvSpPr>
              <a:spLocks noChangeArrowheads="1"/>
            </p:cNvSpPr>
            <p:nvPr/>
          </p:nvSpPr>
          <p:spPr bwMode="auto">
            <a:xfrm>
              <a:off x="4934" y="1157"/>
              <a:ext cx="26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66,9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3" name="Rectangle 488"/>
            <p:cNvSpPr>
              <a:spLocks noChangeArrowheads="1"/>
            </p:cNvSpPr>
            <p:nvPr/>
          </p:nvSpPr>
          <p:spPr bwMode="auto">
            <a:xfrm>
              <a:off x="4506" y="1266"/>
              <a:ext cx="3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17,689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4" name="Rectangle 489"/>
            <p:cNvSpPr>
              <a:spLocks noChangeArrowheads="1"/>
            </p:cNvSpPr>
            <p:nvPr/>
          </p:nvSpPr>
          <p:spPr bwMode="auto">
            <a:xfrm>
              <a:off x="4506" y="1376"/>
              <a:ext cx="3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18,420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5" name="Rectangle 490"/>
            <p:cNvSpPr>
              <a:spLocks noChangeArrowheads="1"/>
            </p:cNvSpPr>
            <p:nvPr/>
          </p:nvSpPr>
          <p:spPr bwMode="auto">
            <a:xfrm>
              <a:off x="4506" y="1485"/>
              <a:ext cx="3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18,692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6" name="Rectangle 491"/>
            <p:cNvSpPr>
              <a:spLocks noChangeArrowheads="1"/>
            </p:cNvSpPr>
            <p:nvPr/>
          </p:nvSpPr>
          <p:spPr bwMode="auto">
            <a:xfrm>
              <a:off x="4506" y="1594"/>
              <a:ext cx="3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19,746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7" name="Rectangle 492"/>
            <p:cNvSpPr>
              <a:spLocks noChangeArrowheads="1"/>
            </p:cNvSpPr>
            <p:nvPr/>
          </p:nvSpPr>
          <p:spPr bwMode="auto">
            <a:xfrm>
              <a:off x="4506" y="1704"/>
              <a:ext cx="3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20,020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8" name="Rectangle 493"/>
            <p:cNvSpPr>
              <a:spLocks noChangeArrowheads="1"/>
            </p:cNvSpPr>
            <p:nvPr/>
          </p:nvSpPr>
          <p:spPr bwMode="auto">
            <a:xfrm>
              <a:off x="4506" y="1813"/>
              <a:ext cx="3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20,636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9" name="Rectangle 494"/>
            <p:cNvSpPr>
              <a:spLocks noChangeArrowheads="1"/>
            </p:cNvSpPr>
            <p:nvPr/>
          </p:nvSpPr>
          <p:spPr bwMode="auto">
            <a:xfrm>
              <a:off x="4506" y="1922"/>
              <a:ext cx="38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21,392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0" name="Rectangle 495"/>
            <p:cNvSpPr>
              <a:spLocks noChangeArrowheads="1"/>
            </p:cNvSpPr>
            <p:nvPr/>
          </p:nvSpPr>
          <p:spPr bwMode="auto">
            <a:xfrm>
              <a:off x="4934" y="1922"/>
              <a:ext cx="26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76,7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1" name="Rectangle 496"/>
            <p:cNvSpPr>
              <a:spLocks noChangeArrowheads="1"/>
            </p:cNvSpPr>
            <p:nvPr/>
          </p:nvSpPr>
          <p:spPr bwMode="auto">
            <a:xfrm>
              <a:off x="4506" y="2031"/>
              <a:ext cx="3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22,313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2" name="Rectangle 497"/>
            <p:cNvSpPr>
              <a:spLocks noChangeArrowheads="1"/>
            </p:cNvSpPr>
            <p:nvPr/>
          </p:nvSpPr>
          <p:spPr bwMode="auto">
            <a:xfrm>
              <a:off x="4506" y="2141"/>
              <a:ext cx="3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25,296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3" name="Rectangle 498"/>
            <p:cNvSpPr>
              <a:spLocks noChangeArrowheads="1"/>
            </p:cNvSpPr>
            <p:nvPr/>
          </p:nvSpPr>
          <p:spPr bwMode="auto">
            <a:xfrm>
              <a:off x="4506" y="2250"/>
              <a:ext cx="38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27,961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4" name="Rectangle 499"/>
            <p:cNvSpPr>
              <a:spLocks noChangeArrowheads="1"/>
            </p:cNvSpPr>
            <p:nvPr/>
          </p:nvSpPr>
          <p:spPr bwMode="auto">
            <a:xfrm>
              <a:off x="4934" y="2250"/>
              <a:ext cx="26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81,1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5" name="Rectangle 500"/>
            <p:cNvSpPr>
              <a:spLocks noChangeArrowheads="1"/>
            </p:cNvSpPr>
            <p:nvPr/>
          </p:nvSpPr>
          <p:spPr bwMode="auto">
            <a:xfrm>
              <a:off x="4506" y="2359"/>
              <a:ext cx="3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31,066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6" name="Rectangle 501"/>
            <p:cNvSpPr>
              <a:spLocks noChangeArrowheads="1"/>
            </p:cNvSpPr>
            <p:nvPr/>
          </p:nvSpPr>
          <p:spPr bwMode="auto">
            <a:xfrm>
              <a:off x="4506" y="2469"/>
              <a:ext cx="3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32,403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7" name="Rectangle 502"/>
            <p:cNvSpPr>
              <a:spLocks noChangeArrowheads="1"/>
            </p:cNvSpPr>
            <p:nvPr/>
          </p:nvSpPr>
          <p:spPr bwMode="auto">
            <a:xfrm>
              <a:off x="4506" y="2578"/>
              <a:ext cx="3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30,215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8" name="Rectangle 503"/>
            <p:cNvSpPr>
              <a:spLocks noChangeArrowheads="1"/>
            </p:cNvSpPr>
            <p:nvPr/>
          </p:nvSpPr>
          <p:spPr bwMode="auto">
            <a:xfrm>
              <a:off x="4506" y="2687"/>
              <a:ext cx="3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27,246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9" name="Rectangle 504"/>
            <p:cNvSpPr>
              <a:spLocks noChangeArrowheads="1"/>
            </p:cNvSpPr>
            <p:nvPr/>
          </p:nvSpPr>
          <p:spPr bwMode="auto">
            <a:xfrm>
              <a:off x="4506" y="2796"/>
              <a:ext cx="38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29,579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0" name="Rectangle 505"/>
            <p:cNvSpPr>
              <a:spLocks noChangeArrowheads="1"/>
            </p:cNvSpPr>
            <p:nvPr/>
          </p:nvSpPr>
          <p:spPr bwMode="auto">
            <a:xfrm>
              <a:off x="4934" y="2796"/>
              <a:ext cx="26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84,5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1" name="Rectangle 506"/>
            <p:cNvSpPr>
              <a:spLocks noChangeArrowheads="1"/>
            </p:cNvSpPr>
            <p:nvPr/>
          </p:nvSpPr>
          <p:spPr bwMode="auto">
            <a:xfrm>
              <a:off x="4506" y="2906"/>
              <a:ext cx="3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30,826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2" name="Rectangle 507"/>
            <p:cNvSpPr>
              <a:spLocks noChangeArrowheads="1"/>
            </p:cNvSpPr>
            <p:nvPr/>
          </p:nvSpPr>
          <p:spPr bwMode="auto">
            <a:xfrm>
              <a:off x="4506" y="3015"/>
              <a:ext cx="3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28,647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3" name="Rectangle 508"/>
            <p:cNvSpPr>
              <a:spLocks noChangeArrowheads="1"/>
            </p:cNvSpPr>
            <p:nvPr/>
          </p:nvSpPr>
          <p:spPr bwMode="auto">
            <a:xfrm>
              <a:off x="4506" y="3124"/>
              <a:ext cx="3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29,395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4" name="Rectangle 509"/>
            <p:cNvSpPr>
              <a:spLocks noChangeArrowheads="1"/>
            </p:cNvSpPr>
            <p:nvPr/>
          </p:nvSpPr>
          <p:spPr bwMode="auto">
            <a:xfrm>
              <a:off x="4506" y="3234"/>
              <a:ext cx="3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30,105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5" name="Rectangle 510"/>
            <p:cNvSpPr>
              <a:spLocks noChangeArrowheads="1"/>
            </p:cNvSpPr>
            <p:nvPr/>
          </p:nvSpPr>
          <p:spPr bwMode="auto">
            <a:xfrm>
              <a:off x="4506" y="3343"/>
              <a:ext cx="38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29,380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6" name="Rectangle 511"/>
            <p:cNvSpPr>
              <a:spLocks noChangeArrowheads="1"/>
            </p:cNvSpPr>
            <p:nvPr/>
          </p:nvSpPr>
          <p:spPr bwMode="auto">
            <a:xfrm>
              <a:off x="4934" y="3343"/>
              <a:ext cx="26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87,3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7" name="Rectangle 512"/>
            <p:cNvSpPr>
              <a:spLocks noChangeArrowheads="1"/>
            </p:cNvSpPr>
            <p:nvPr/>
          </p:nvSpPr>
          <p:spPr bwMode="auto">
            <a:xfrm>
              <a:off x="4506" y="3452"/>
              <a:ext cx="3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29,551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8" name="Rectangle 513"/>
            <p:cNvSpPr>
              <a:spLocks noChangeArrowheads="1"/>
            </p:cNvSpPr>
            <p:nvPr/>
          </p:nvSpPr>
          <p:spPr bwMode="auto">
            <a:xfrm>
              <a:off x="4506" y="3562"/>
              <a:ext cx="3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30,640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9" name="Rectangle 514"/>
            <p:cNvSpPr>
              <a:spLocks noChangeArrowheads="1"/>
            </p:cNvSpPr>
            <p:nvPr/>
          </p:nvSpPr>
          <p:spPr bwMode="auto">
            <a:xfrm>
              <a:off x="4506" y="3671"/>
              <a:ext cx="3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30,852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0" name="Rectangle 515"/>
            <p:cNvSpPr>
              <a:spLocks noChangeArrowheads="1"/>
            </p:cNvSpPr>
            <p:nvPr/>
          </p:nvSpPr>
          <p:spPr bwMode="auto">
            <a:xfrm>
              <a:off x="4006" y="720"/>
              <a:ext cx="77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Виробнича статистика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1" name="Rectangle 516"/>
            <p:cNvSpPr>
              <a:spLocks noChangeArrowheads="1"/>
            </p:cNvSpPr>
            <p:nvPr/>
          </p:nvSpPr>
          <p:spPr bwMode="auto">
            <a:xfrm>
              <a:off x="3749" y="709"/>
              <a:ext cx="7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Line 517"/>
            <p:cNvSpPr>
              <a:spLocks noChangeShapeType="1"/>
            </p:cNvSpPr>
            <p:nvPr/>
          </p:nvSpPr>
          <p:spPr bwMode="auto">
            <a:xfrm>
              <a:off x="3756" y="709"/>
              <a:ext cx="139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Rectangle 518"/>
            <p:cNvSpPr>
              <a:spLocks noChangeArrowheads="1"/>
            </p:cNvSpPr>
            <p:nvPr/>
          </p:nvSpPr>
          <p:spPr bwMode="auto">
            <a:xfrm>
              <a:off x="3756" y="709"/>
              <a:ext cx="1392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Rectangle 519"/>
            <p:cNvSpPr>
              <a:spLocks noChangeArrowheads="1"/>
            </p:cNvSpPr>
            <p:nvPr/>
          </p:nvSpPr>
          <p:spPr bwMode="auto">
            <a:xfrm>
              <a:off x="5141" y="709"/>
              <a:ext cx="7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Rectangle 520"/>
            <p:cNvSpPr>
              <a:spLocks noChangeArrowheads="1"/>
            </p:cNvSpPr>
            <p:nvPr/>
          </p:nvSpPr>
          <p:spPr bwMode="auto">
            <a:xfrm>
              <a:off x="4798" y="709"/>
              <a:ext cx="7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Line 521"/>
            <p:cNvSpPr>
              <a:spLocks noChangeShapeType="1"/>
            </p:cNvSpPr>
            <p:nvPr/>
          </p:nvSpPr>
          <p:spPr bwMode="auto">
            <a:xfrm>
              <a:off x="3756" y="818"/>
              <a:ext cx="1385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Rectangle 522"/>
            <p:cNvSpPr>
              <a:spLocks noChangeArrowheads="1"/>
            </p:cNvSpPr>
            <p:nvPr/>
          </p:nvSpPr>
          <p:spPr bwMode="auto">
            <a:xfrm>
              <a:off x="3756" y="818"/>
              <a:ext cx="138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Line 523"/>
            <p:cNvSpPr>
              <a:spLocks noChangeShapeType="1"/>
            </p:cNvSpPr>
            <p:nvPr/>
          </p:nvSpPr>
          <p:spPr bwMode="auto">
            <a:xfrm>
              <a:off x="3756" y="928"/>
              <a:ext cx="1385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Rectangle 524"/>
            <p:cNvSpPr>
              <a:spLocks noChangeArrowheads="1"/>
            </p:cNvSpPr>
            <p:nvPr/>
          </p:nvSpPr>
          <p:spPr bwMode="auto">
            <a:xfrm>
              <a:off x="3756" y="928"/>
              <a:ext cx="138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Line 525"/>
            <p:cNvSpPr>
              <a:spLocks noChangeShapeType="1"/>
            </p:cNvSpPr>
            <p:nvPr/>
          </p:nvSpPr>
          <p:spPr bwMode="auto">
            <a:xfrm>
              <a:off x="4798" y="824"/>
              <a:ext cx="0" cy="213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Rectangle 526"/>
            <p:cNvSpPr>
              <a:spLocks noChangeArrowheads="1"/>
            </p:cNvSpPr>
            <p:nvPr/>
          </p:nvSpPr>
          <p:spPr bwMode="auto">
            <a:xfrm>
              <a:off x="4798" y="824"/>
              <a:ext cx="7" cy="21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Line 527"/>
            <p:cNvSpPr>
              <a:spLocks noChangeShapeType="1"/>
            </p:cNvSpPr>
            <p:nvPr/>
          </p:nvSpPr>
          <p:spPr bwMode="auto">
            <a:xfrm>
              <a:off x="3756" y="1037"/>
              <a:ext cx="139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Rectangle 528"/>
            <p:cNvSpPr>
              <a:spLocks noChangeArrowheads="1"/>
            </p:cNvSpPr>
            <p:nvPr/>
          </p:nvSpPr>
          <p:spPr bwMode="auto">
            <a:xfrm>
              <a:off x="3756" y="1037"/>
              <a:ext cx="1392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Line 529"/>
            <p:cNvSpPr>
              <a:spLocks noChangeShapeType="1"/>
            </p:cNvSpPr>
            <p:nvPr/>
          </p:nvSpPr>
          <p:spPr bwMode="auto">
            <a:xfrm>
              <a:off x="4798" y="1042"/>
              <a:ext cx="0" cy="104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Rectangle 530"/>
            <p:cNvSpPr>
              <a:spLocks noChangeArrowheads="1"/>
            </p:cNvSpPr>
            <p:nvPr/>
          </p:nvSpPr>
          <p:spPr bwMode="auto">
            <a:xfrm>
              <a:off x="4798" y="1042"/>
              <a:ext cx="7" cy="10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Line 531"/>
            <p:cNvSpPr>
              <a:spLocks noChangeShapeType="1"/>
            </p:cNvSpPr>
            <p:nvPr/>
          </p:nvSpPr>
          <p:spPr bwMode="auto">
            <a:xfrm>
              <a:off x="3756" y="1365"/>
              <a:ext cx="1385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Rectangle 532"/>
            <p:cNvSpPr>
              <a:spLocks noChangeArrowheads="1"/>
            </p:cNvSpPr>
            <p:nvPr/>
          </p:nvSpPr>
          <p:spPr bwMode="auto">
            <a:xfrm>
              <a:off x="3756" y="1365"/>
              <a:ext cx="138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Line 533"/>
            <p:cNvSpPr>
              <a:spLocks noChangeShapeType="1"/>
            </p:cNvSpPr>
            <p:nvPr/>
          </p:nvSpPr>
          <p:spPr bwMode="auto">
            <a:xfrm>
              <a:off x="3756" y="1474"/>
              <a:ext cx="1385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Rectangle 534"/>
            <p:cNvSpPr>
              <a:spLocks noChangeArrowheads="1"/>
            </p:cNvSpPr>
            <p:nvPr/>
          </p:nvSpPr>
          <p:spPr bwMode="auto">
            <a:xfrm>
              <a:off x="3756" y="1474"/>
              <a:ext cx="138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Line 535"/>
            <p:cNvSpPr>
              <a:spLocks noChangeShapeType="1"/>
            </p:cNvSpPr>
            <p:nvPr/>
          </p:nvSpPr>
          <p:spPr bwMode="auto">
            <a:xfrm>
              <a:off x="3756" y="1583"/>
              <a:ext cx="1385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Rectangle 536"/>
            <p:cNvSpPr>
              <a:spLocks noChangeArrowheads="1"/>
            </p:cNvSpPr>
            <p:nvPr/>
          </p:nvSpPr>
          <p:spPr bwMode="auto">
            <a:xfrm>
              <a:off x="3756" y="1583"/>
              <a:ext cx="138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Line 537"/>
            <p:cNvSpPr>
              <a:spLocks noChangeShapeType="1"/>
            </p:cNvSpPr>
            <p:nvPr/>
          </p:nvSpPr>
          <p:spPr bwMode="auto">
            <a:xfrm>
              <a:off x="3756" y="1693"/>
              <a:ext cx="1385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Rectangle 538"/>
            <p:cNvSpPr>
              <a:spLocks noChangeArrowheads="1"/>
            </p:cNvSpPr>
            <p:nvPr/>
          </p:nvSpPr>
          <p:spPr bwMode="auto">
            <a:xfrm>
              <a:off x="3756" y="1693"/>
              <a:ext cx="138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Line 539"/>
            <p:cNvSpPr>
              <a:spLocks noChangeShapeType="1"/>
            </p:cNvSpPr>
            <p:nvPr/>
          </p:nvSpPr>
          <p:spPr bwMode="auto">
            <a:xfrm>
              <a:off x="3756" y="1802"/>
              <a:ext cx="1385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Rectangle 540"/>
            <p:cNvSpPr>
              <a:spLocks noChangeArrowheads="1"/>
            </p:cNvSpPr>
            <p:nvPr/>
          </p:nvSpPr>
          <p:spPr bwMode="auto">
            <a:xfrm>
              <a:off x="3756" y="1802"/>
              <a:ext cx="138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Line 541"/>
            <p:cNvSpPr>
              <a:spLocks noChangeShapeType="1"/>
            </p:cNvSpPr>
            <p:nvPr/>
          </p:nvSpPr>
          <p:spPr bwMode="auto">
            <a:xfrm>
              <a:off x="4798" y="1261"/>
              <a:ext cx="0" cy="65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Rectangle 542"/>
            <p:cNvSpPr>
              <a:spLocks noChangeArrowheads="1"/>
            </p:cNvSpPr>
            <p:nvPr/>
          </p:nvSpPr>
          <p:spPr bwMode="auto">
            <a:xfrm>
              <a:off x="4798" y="1261"/>
              <a:ext cx="7" cy="650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Line 543"/>
            <p:cNvSpPr>
              <a:spLocks noChangeShapeType="1"/>
            </p:cNvSpPr>
            <p:nvPr/>
          </p:nvSpPr>
          <p:spPr bwMode="auto">
            <a:xfrm>
              <a:off x="3756" y="2130"/>
              <a:ext cx="1385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Rectangle 544"/>
            <p:cNvSpPr>
              <a:spLocks noChangeArrowheads="1"/>
            </p:cNvSpPr>
            <p:nvPr/>
          </p:nvSpPr>
          <p:spPr bwMode="auto">
            <a:xfrm>
              <a:off x="3756" y="2130"/>
              <a:ext cx="138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Line 545"/>
            <p:cNvSpPr>
              <a:spLocks noChangeShapeType="1"/>
            </p:cNvSpPr>
            <p:nvPr/>
          </p:nvSpPr>
          <p:spPr bwMode="auto">
            <a:xfrm>
              <a:off x="4798" y="2026"/>
              <a:ext cx="0" cy="213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" name="Rectangle 546"/>
            <p:cNvSpPr>
              <a:spLocks noChangeArrowheads="1"/>
            </p:cNvSpPr>
            <p:nvPr/>
          </p:nvSpPr>
          <p:spPr bwMode="auto">
            <a:xfrm>
              <a:off x="4798" y="2026"/>
              <a:ext cx="7" cy="21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" name="Line 547"/>
            <p:cNvSpPr>
              <a:spLocks noChangeShapeType="1"/>
            </p:cNvSpPr>
            <p:nvPr/>
          </p:nvSpPr>
          <p:spPr bwMode="auto">
            <a:xfrm>
              <a:off x="3756" y="2458"/>
              <a:ext cx="1385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" name="Rectangle 548"/>
            <p:cNvSpPr>
              <a:spLocks noChangeArrowheads="1"/>
            </p:cNvSpPr>
            <p:nvPr/>
          </p:nvSpPr>
          <p:spPr bwMode="auto">
            <a:xfrm>
              <a:off x="3756" y="2458"/>
              <a:ext cx="138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" name="Line 549"/>
            <p:cNvSpPr>
              <a:spLocks noChangeShapeType="1"/>
            </p:cNvSpPr>
            <p:nvPr/>
          </p:nvSpPr>
          <p:spPr bwMode="auto">
            <a:xfrm>
              <a:off x="3756" y="2567"/>
              <a:ext cx="1385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5" name="Rectangle 550"/>
            <p:cNvSpPr>
              <a:spLocks noChangeArrowheads="1"/>
            </p:cNvSpPr>
            <p:nvPr/>
          </p:nvSpPr>
          <p:spPr bwMode="auto">
            <a:xfrm>
              <a:off x="3756" y="2567"/>
              <a:ext cx="138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6" name="Line 551"/>
            <p:cNvSpPr>
              <a:spLocks noChangeShapeType="1"/>
            </p:cNvSpPr>
            <p:nvPr/>
          </p:nvSpPr>
          <p:spPr bwMode="auto">
            <a:xfrm>
              <a:off x="3756" y="2676"/>
              <a:ext cx="1385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7" name="Rectangle 552"/>
            <p:cNvSpPr>
              <a:spLocks noChangeArrowheads="1"/>
            </p:cNvSpPr>
            <p:nvPr/>
          </p:nvSpPr>
          <p:spPr bwMode="auto">
            <a:xfrm>
              <a:off x="3756" y="2676"/>
              <a:ext cx="138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8" name="Line 553"/>
            <p:cNvSpPr>
              <a:spLocks noChangeShapeType="1"/>
            </p:cNvSpPr>
            <p:nvPr/>
          </p:nvSpPr>
          <p:spPr bwMode="auto">
            <a:xfrm>
              <a:off x="4798" y="2354"/>
              <a:ext cx="0" cy="432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" name="Rectangle 554"/>
            <p:cNvSpPr>
              <a:spLocks noChangeArrowheads="1"/>
            </p:cNvSpPr>
            <p:nvPr/>
          </p:nvSpPr>
          <p:spPr bwMode="auto">
            <a:xfrm>
              <a:off x="4798" y="2354"/>
              <a:ext cx="7" cy="432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0" name="Line 555"/>
            <p:cNvSpPr>
              <a:spLocks noChangeShapeType="1"/>
            </p:cNvSpPr>
            <p:nvPr/>
          </p:nvSpPr>
          <p:spPr bwMode="auto">
            <a:xfrm>
              <a:off x="3756" y="3004"/>
              <a:ext cx="1385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1" name="Rectangle 556"/>
            <p:cNvSpPr>
              <a:spLocks noChangeArrowheads="1"/>
            </p:cNvSpPr>
            <p:nvPr/>
          </p:nvSpPr>
          <p:spPr bwMode="auto">
            <a:xfrm>
              <a:off x="3756" y="3004"/>
              <a:ext cx="138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2" name="Line 557"/>
            <p:cNvSpPr>
              <a:spLocks noChangeShapeType="1"/>
            </p:cNvSpPr>
            <p:nvPr/>
          </p:nvSpPr>
          <p:spPr bwMode="auto">
            <a:xfrm>
              <a:off x="3756" y="3113"/>
              <a:ext cx="1385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" name="Rectangle 558"/>
            <p:cNvSpPr>
              <a:spLocks noChangeArrowheads="1"/>
            </p:cNvSpPr>
            <p:nvPr/>
          </p:nvSpPr>
          <p:spPr bwMode="auto">
            <a:xfrm>
              <a:off x="3756" y="3113"/>
              <a:ext cx="138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" name="Line 559"/>
            <p:cNvSpPr>
              <a:spLocks noChangeShapeType="1"/>
            </p:cNvSpPr>
            <p:nvPr/>
          </p:nvSpPr>
          <p:spPr bwMode="auto">
            <a:xfrm>
              <a:off x="3756" y="3223"/>
              <a:ext cx="1385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5" name="Rectangle 560"/>
            <p:cNvSpPr>
              <a:spLocks noChangeArrowheads="1"/>
            </p:cNvSpPr>
            <p:nvPr/>
          </p:nvSpPr>
          <p:spPr bwMode="auto">
            <a:xfrm>
              <a:off x="3756" y="3223"/>
              <a:ext cx="138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6" name="Line 561"/>
            <p:cNvSpPr>
              <a:spLocks noChangeShapeType="1"/>
            </p:cNvSpPr>
            <p:nvPr/>
          </p:nvSpPr>
          <p:spPr bwMode="auto">
            <a:xfrm>
              <a:off x="4798" y="2900"/>
              <a:ext cx="0" cy="432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7" name="Rectangle 562"/>
            <p:cNvSpPr>
              <a:spLocks noChangeArrowheads="1"/>
            </p:cNvSpPr>
            <p:nvPr/>
          </p:nvSpPr>
          <p:spPr bwMode="auto">
            <a:xfrm>
              <a:off x="4798" y="2900"/>
              <a:ext cx="7" cy="432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8" name="Line 563"/>
            <p:cNvSpPr>
              <a:spLocks noChangeShapeType="1"/>
            </p:cNvSpPr>
            <p:nvPr/>
          </p:nvSpPr>
          <p:spPr bwMode="auto">
            <a:xfrm>
              <a:off x="3756" y="3551"/>
              <a:ext cx="1385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" name="Rectangle 564"/>
            <p:cNvSpPr>
              <a:spLocks noChangeArrowheads="1"/>
            </p:cNvSpPr>
            <p:nvPr/>
          </p:nvSpPr>
          <p:spPr bwMode="auto">
            <a:xfrm>
              <a:off x="3756" y="3551"/>
              <a:ext cx="138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0" name="Line 565"/>
            <p:cNvSpPr>
              <a:spLocks noChangeShapeType="1"/>
            </p:cNvSpPr>
            <p:nvPr/>
          </p:nvSpPr>
          <p:spPr bwMode="auto">
            <a:xfrm>
              <a:off x="3756" y="3660"/>
              <a:ext cx="1385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1" name="Rectangle 566"/>
            <p:cNvSpPr>
              <a:spLocks noChangeArrowheads="1"/>
            </p:cNvSpPr>
            <p:nvPr/>
          </p:nvSpPr>
          <p:spPr bwMode="auto">
            <a:xfrm>
              <a:off x="3756" y="3660"/>
              <a:ext cx="138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2" name="Line 567"/>
            <p:cNvSpPr>
              <a:spLocks noChangeShapeType="1"/>
            </p:cNvSpPr>
            <p:nvPr/>
          </p:nvSpPr>
          <p:spPr bwMode="auto">
            <a:xfrm>
              <a:off x="3756" y="3769"/>
              <a:ext cx="1385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" name="Rectangle 568"/>
            <p:cNvSpPr>
              <a:spLocks noChangeArrowheads="1"/>
            </p:cNvSpPr>
            <p:nvPr/>
          </p:nvSpPr>
          <p:spPr bwMode="auto">
            <a:xfrm>
              <a:off x="3756" y="3769"/>
              <a:ext cx="138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" name="Line 569"/>
            <p:cNvSpPr>
              <a:spLocks noChangeShapeType="1"/>
            </p:cNvSpPr>
            <p:nvPr/>
          </p:nvSpPr>
          <p:spPr bwMode="auto">
            <a:xfrm>
              <a:off x="3749" y="709"/>
              <a:ext cx="0" cy="31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5" name="Rectangle 570"/>
            <p:cNvSpPr>
              <a:spLocks noChangeArrowheads="1"/>
            </p:cNvSpPr>
            <p:nvPr/>
          </p:nvSpPr>
          <p:spPr bwMode="auto">
            <a:xfrm>
              <a:off x="3749" y="709"/>
              <a:ext cx="7" cy="31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6" name="Line 571"/>
            <p:cNvSpPr>
              <a:spLocks noChangeShapeType="1"/>
            </p:cNvSpPr>
            <p:nvPr/>
          </p:nvSpPr>
          <p:spPr bwMode="auto">
            <a:xfrm>
              <a:off x="4798" y="3447"/>
              <a:ext cx="0" cy="43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7" name="Rectangle 572"/>
            <p:cNvSpPr>
              <a:spLocks noChangeArrowheads="1"/>
            </p:cNvSpPr>
            <p:nvPr/>
          </p:nvSpPr>
          <p:spPr bwMode="auto">
            <a:xfrm>
              <a:off x="4798" y="3447"/>
              <a:ext cx="7" cy="43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8" name="Line 573"/>
            <p:cNvSpPr>
              <a:spLocks noChangeShapeType="1"/>
            </p:cNvSpPr>
            <p:nvPr/>
          </p:nvSpPr>
          <p:spPr bwMode="auto">
            <a:xfrm>
              <a:off x="3756" y="3878"/>
              <a:ext cx="139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0" name="Line 575"/>
            <p:cNvSpPr>
              <a:spLocks noChangeShapeType="1"/>
            </p:cNvSpPr>
            <p:nvPr/>
          </p:nvSpPr>
          <p:spPr bwMode="auto">
            <a:xfrm>
              <a:off x="5141" y="714"/>
              <a:ext cx="0" cy="31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1" name="Rectangle 576"/>
            <p:cNvSpPr>
              <a:spLocks noChangeArrowheads="1"/>
            </p:cNvSpPr>
            <p:nvPr/>
          </p:nvSpPr>
          <p:spPr bwMode="auto">
            <a:xfrm>
              <a:off x="5141" y="714"/>
              <a:ext cx="7" cy="317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2" name="Line 577"/>
            <p:cNvSpPr>
              <a:spLocks noChangeShapeType="1"/>
            </p:cNvSpPr>
            <p:nvPr/>
          </p:nvSpPr>
          <p:spPr bwMode="auto">
            <a:xfrm>
              <a:off x="3749" y="388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" name="Rectangle 578"/>
            <p:cNvSpPr>
              <a:spLocks noChangeArrowheads="1"/>
            </p:cNvSpPr>
            <p:nvPr/>
          </p:nvSpPr>
          <p:spPr bwMode="auto">
            <a:xfrm>
              <a:off x="3749" y="3884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" name="Line 579"/>
            <p:cNvSpPr>
              <a:spLocks noChangeShapeType="1"/>
            </p:cNvSpPr>
            <p:nvPr/>
          </p:nvSpPr>
          <p:spPr bwMode="auto">
            <a:xfrm>
              <a:off x="4798" y="388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" name="Rectangle 580"/>
            <p:cNvSpPr>
              <a:spLocks noChangeArrowheads="1"/>
            </p:cNvSpPr>
            <p:nvPr/>
          </p:nvSpPr>
          <p:spPr bwMode="auto">
            <a:xfrm>
              <a:off x="4798" y="3884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" name="Line 581"/>
            <p:cNvSpPr>
              <a:spLocks noChangeShapeType="1"/>
            </p:cNvSpPr>
            <p:nvPr/>
          </p:nvSpPr>
          <p:spPr bwMode="auto">
            <a:xfrm>
              <a:off x="5141" y="388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" name="Rectangle 582"/>
            <p:cNvSpPr>
              <a:spLocks noChangeArrowheads="1"/>
            </p:cNvSpPr>
            <p:nvPr/>
          </p:nvSpPr>
          <p:spPr bwMode="auto">
            <a:xfrm>
              <a:off x="5141" y="3884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8" name="Line 583"/>
            <p:cNvSpPr>
              <a:spLocks noChangeShapeType="1"/>
            </p:cNvSpPr>
            <p:nvPr/>
          </p:nvSpPr>
          <p:spPr bwMode="auto">
            <a:xfrm>
              <a:off x="5148" y="70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9" name="Rectangle 584"/>
            <p:cNvSpPr>
              <a:spLocks noChangeArrowheads="1"/>
            </p:cNvSpPr>
            <p:nvPr/>
          </p:nvSpPr>
          <p:spPr bwMode="auto">
            <a:xfrm>
              <a:off x="5148" y="709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" name="Line 585"/>
            <p:cNvSpPr>
              <a:spLocks noChangeShapeType="1"/>
            </p:cNvSpPr>
            <p:nvPr/>
          </p:nvSpPr>
          <p:spPr bwMode="auto">
            <a:xfrm>
              <a:off x="5148" y="81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" name="Rectangle 586"/>
            <p:cNvSpPr>
              <a:spLocks noChangeArrowheads="1"/>
            </p:cNvSpPr>
            <p:nvPr/>
          </p:nvSpPr>
          <p:spPr bwMode="auto">
            <a:xfrm>
              <a:off x="5148" y="818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2" name="Line 587"/>
            <p:cNvSpPr>
              <a:spLocks noChangeShapeType="1"/>
            </p:cNvSpPr>
            <p:nvPr/>
          </p:nvSpPr>
          <p:spPr bwMode="auto">
            <a:xfrm>
              <a:off x="5148" y="92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3" name="Rectangle 588"/>
            <p:cNvSpPr>
              <a:spLocks noChangeArrowheads="1"/>
            </p:cNvSpPr>
            <p:nvPr/>
          </p:nvSpPr>
          <p:spPr bwMode="auto">
            <a:xfrm>
              <a:off x="5148" y="928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" name="Line 589"/>
            <p:cNvSpPr>
              <a:spLocks noChangeShapeType="1"/>
            </p:cNvSpPr>
            <p:nvPr/>
          </p:nvSpPr>
          <p:spPr bwMode="auto">
            <a:xfrm>
              <a:off x="5148" y="103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" name="Rectangle 590"/>
            <p:cNvSpPr>
              <a:spLocks noChangeArrowheads="1"/>
            </p:cNvSpPr>
            <p:nvPr/>
          </p:nvSpPr>
          <p:spPr bwMode="auto">
            <a:xfrm>
              <a:off x="5148" y="1037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" name="Line 591"/>
            <p:cNvSpPr>
              <a:spLocks noChangeShapeType="1"/>
            </p:cNvSpPr>
            <p:nvPr/>
          </p:nvSpPr>
          <p:spPr bwMode="auto">
            <a:xfrm>
              <a:off x="5148" y="114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" name="Rectangle 592"/>
            <p:cNvSpPr>
              <a:spLocks noChangeArrowheads="1"/>
            </p:cNvSpPr>
            <p:nvPr/>
          </p:nvSpPr>
          <p:spPr bwMode="auto">
            <a:xfrm>
              <a:off x="5148" y="1146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8" name="Line 593"/>
            <p:cNvSpPr>
              <a:spLocks noChangeShapeType="1"/>
            </p:cNvSpPr>
            <p:nvPr/>
          </p:nvSpPr>
          <p:spPr bwMode="auto">
            <a:xfrm>
              <a:off x="5148" y="1255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9" name="Rectangle 594"/>
            <p:cNvSpPr>
              <a:spLocks noChangeArrowheads="1"/>
            </p:cNvSpPr>
            <p:nvPr/>
          </p:nvSpPr>
          <p:spPr bwMode="auto">
            <a:xfrm>
              <a:off x="5148" y="1255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0" name="Line 595"/>
            <p:cNvSpPr>
              <a:spLocks noChangeShapeType="1"/>
            </p:cNvSpPr>
            <p:nvPr/>
          </p:nvSpPr>
          <p:spPr bwMode="auto">
            <a:xfrm>
              <a:off x="5148" y="1365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1" name="Rectangle 596"/>
            <p:cNvSpPr>
              <a:spLocks noChangeArrowheads="1"/>
            </p:cNvSpPr>
            <p:nvPr/>
          </p:nvSpPr>
          <p:spPr bwMode="auto">
            <a:xfrm>
              <a:off x="5148" y="1365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2" name="Line 597"/>
            <p:cNvSpPr>
              <a:spLocks noChangeShapeType="1"/>
            </p:cNvSpPr>
            <p:nvPr/>
          </p:nvSpPr>
          <p:spPr bwMode="auto">
            <a:xfrm>
              <a:off x="5148" y="147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3" name="Rectangle 598"/>
            <p:cNvSpPr>
              <a:spLocks noChangeArrowheads="1"/>
            </p:cNvSpPr>
            <p:nvPr/>
          </p:nvSpPr>
          <p:spPr bwMode="auto">
            <a:xfrm>
              <a:off x="5148" y="1474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" name="Line 599"/>
            <p:cNvSpPr>
              <a:spLocks noChangeShapeType="1"/>
            </p:cNvSpPr>
            <p:nvPr/>
          </p:nvSpPr>
          <p:spPr bwMode="auto">
            <a:xfrm>
              <a:off x="5148" y="1583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" name="Rectangle 600"/>
            <p:cNvSpPr>
              <a:spLocks noChangeArrowheads="1"/>
            </p:cNvSpPr>
            <p:nvPr/>
          </p:nvSpPr>
          <p:spPr bwMode="auto">
            <a:xfrm>
              <a:off x="5148" y="1583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" name="Line 601"/>
            <p:cNvSpPr>
              <a:spLocks noChangeShapeType="1"/>
            </p:cNvSpPr>
            <p:nvPr/>
          </p:nvSpPr>
          <p:spPr bwMode="auto">
            <a:xfrm>
              <a:off x="5148" y="1693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" name="Rectangle 602"/>
            <p:cNvSpPr>
              <a:spLocks noChangeArrowheads="1"/>
            </p:cNvSpPr>
            <p:nvPr/>
          </p:nvSpPr>
          <p:spPr bwMode="auto">
            <a:xfrm>
              <a:off x="5148" y="1693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" name="Line 603"/>
            <p:cNvSpPr>
              <a:spLocks noChangeShapeType="1"/>
            </p:cNvSpPr>
            <p:nvPr/>
          </p:nvSpPr>
          <p:spPr bwMode="auto">
            <a:xfrm>
              <a:off x="5148" y="180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9" name="Rectangle 604"/>
            <p:cNvSpPr>
              <a:spLocks noChangeArrowheads="1"/>
            </p:cNvSpPr>
            <p:nvPr/>
          </p:nvSpPr>
          <p:spPr bwMode="auto">
            <a:xfrm>
              <a:off x="5148" y="1802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0" name="Line 605"/>
            <p:cNvSpPr>
              <a:spLocks noChangeShapeType="1"/>
            </p:cNvSpPr>
            <p:nvPr/>
          </p:nvSpPr>
          <p:spPr bwMode="auto">
            <a:xfrm>
              <a:off x="5148" y="191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1" name="Rectangle 606"/>
            <p:cNvSpPr>
              <a:spLocks noChangeArrowheads="1"/>
            </p:cNvSpPr>
            <p:nvPr/>
          </p:nvSpPr>
          <p:spPr bwMode="auto">
            <a:xfrm>
              <a:off x="5148" y="1911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2" name="Line 607"/>
            <p:cNvSpPr>
              <a:spLocks noChangeShapeType="1"/>
            </p:cNvSpPr>
            <p:nvPr/>
          </p:nvSpPr>
          <p:spPr bwMode="auto">
            <a:xfrm>
              <a:off x="5148" y="202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3" name="Rectangle 608"/>
            <p:cNvSpPr>
              <a:spLocks noChangeArrowheads="1"/>
            </p:cNvSpPr>
            <p:nvPr/>
          </p:nvSpPr>
          <p:spPr bwMode="auto">
            <a:xfrm>
              <a:off x="5148" y="2021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" name="Line 609"/>
            <p:cNvSpPr>
              <a:spLocks noChangeShapeType="1"/>
            </p:cNvSpPr>
            <p:nvPr/>
          </p:nvSpPr>
          <p:spPr bwMode="auto">
            <a:xfrm>
              <a:off x="5148" y="213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" name="Rectangle 610"/>
            <p:cNvSpPr>
              <a:spLocks noChangeArrowheads="1"/>
            </p:cNvSpPr>
            <p:nvPr/>
          </p:nvSpPr>
          <p:spPr bwMode="auto">
            <a:xfrm>
              <a:off x="5148" y="2130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" name="Line 611"/>
            <p:cNvSpPr>
              <a:spLocks noChangeShapeType="1"/>
            </p:cNvSpPr>
            <p:nvPr/>
          </p:nvSpPr>
          <p:spPr bwMode="auto">
            <a:xfrm>
              <a:off x="5148" y="223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" name="Rectangle 612"/>
            <p:cNvSpPr>
              <a:spLocks noChangeArrowheads="1"/>
            </p:cNvSpPr>
            <p:nvPr/>
          </p:nvSpPr>
          <p:spPr bwMode="auto">
            <a:xfrm>
              <a:off x="5148" y="2239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" name="Line 613"/>
            <p:cNvSpPr>
              <a:spLocks noChangeShapeType="1"/>
            </p:cNvSpPr>
            <p:nvPr/>
          </p:nvSpPr>
          <p:spPr bwMode="auto">
            <a:xfrm>
              <a:off x="5148" y="234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" name="Rectangle 614"/>
            <p:cNvSpPr>
              <a:spLocks noChangeArrowheads="1"/>
            </p:cNvSpPr>
            <p:nvPr/>
          </p:nvSpPr>
          <p:spPr bwMode="auto">
            <a:xfrm>
              <a:off x="5148" y="2348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" name="Line 615"/>
            <p:cNvSpPr>
              <a:spLocks noChangeShapeType="1"/>
            </p:cNvSpPr>
            <p:nvPr/>
          </p:nvSpPr>
          <p:spPr bwMode="auto">
            <a:xfrm>
              <a:off x="5148" y="245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" name="Rectangle 616"/>
            <p:cNvSpPr>
              <a:spLocks noChangeArrowheads="1"/>
            </p:cNvSpPr>
            <p:nvPr/>
          </p:nvSpPr>
          <p:spPr bwMode="auto">
            <a:xfrm>
              <a:off x="5148" y="2458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2" name="Line 617"/>
            <p:cNvSpPr>
              <a:spLocks noChangeShapeType="1"/>
            </p:cNvSpPr>
            <p:nvPr/>
          </p:nvSpPr>
          <p:spPr bwMode="auto">
            <a:xfrm>
              <a:off x="5148" y="256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3" name="Rectangle 618"/>
            <p:cNvSpPr>
              <a:spLocks noChangeArrowheads="1"/>
            </p:cNvSpPr>
            <p:nvPr/>
          </p:nvSpPr>
          <p:spPr bwMode="auto">
            <a:xfrm>
              <a:off x="5148" y="2567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" name="Line 619"/>
            <p:cNvSpPr>
              <a:spLocks noChangeShapeType="1"/>
            </p:cNvSpPr>
            <p:nvPr/>
          </p:nvSpPr>
          <p:spPr bwMode="auto">
            <a:xfrm>
              <a:off x="5148" y="267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" name="Rectangle 620"/>
            <p:cNvSpPr>
              <a:spLocks noChangeArrowheads="1"/>
            </p:cNvSpPr>
            <p:nvPr/>
          </p:nvSpPr>
          <p:spPr bwMode="auto">
            <a:xfrm>
              <a:off x="5148" y="2676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6" name="Line 621"/>
            <p:cNvSpPr>
              <a:spLocks noChangeShapeType="1"/>
            </p:cNvSpPr>
            <p:nvPr/>
          </p:nvSpPr>
          <p:spPr bwMode="auto">
            <a:xfrm>
              <a:off x="5148" y="278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7" name="Rectangle 622"/>
            <p:cNvSpPr>
              <a:spLocks noChangeArrowheads="1"/>
            </p:cNvSpPr>
            <p:nvPr/>
          </p:nvSpPr>
          <p:spPr bwMode="auto">
            <a:xfrm>
              <a:off x="5148" y="2786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8" name="Line 623"/>
            <p:cNvSpPr>
              <a:spLocks noChangeShapeType="1"/>
            </p:cNvSpPr>
            <p:nvPr/>
          </p:nvSpPr>
          <p:spPr bwMode="auto">
            <a:xfrm>
              <a:off x="5148" y="2895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9" name="Rectangle 624"/>
            <p:cNvSpPr>
              <a:spLocks noChangeArrowheads="1"/>
            </p:cNvSpPr>
            <p:nvPr/>
          </p:nvSpPr>
          <p:spPr bwMode="auto">
            <a:xfrm>
              <a:off x="5148" y="2895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0" name="Line 625"/>
            <p:cNvSpPr>
              <a:spLocks noChangeShapeType="1"/>
            </p:cNvSpPr>
            <p:nvPr/>
          </p:nvSpPr>
          <p:spPr bwMode="auto">
            <a:xfrm>
              <a:off x="5148" y="300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1" name="Rectangle 626"/>
            <p:cNvSpPr>
              <a:spLocks noChangeArrowheads="1"/>
            </p:cNvSpPr>
            <p:nvPr/>
          </p:nvSpPr>
          <p:spPr bwMode="auto">
            <a:xfrm>
              <a:off x="5148" y="3004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2" name="Line 627"/>
            <p:cNvSpPr>
              <a:spLocks noChangeShapeType="1"/>
            </p:cNvSpPr>
            <p:nvPr/>
          </p:nvSpPr>
          <p:spPr bwMode="auto">
            <a:xfrm>
              <a:off x="5148" y="3113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3" name="Rectangle 628"/>
            <p:cNvSpPr>
              <a:spLocks noChangeArrowheads="1"/>
            </p:cNvSpPr>
            <p:nvPr/>
          </p:nvSpPr>
          <p:spPr bwMode="auto">
            <a:xfrm>
              <a:off x="5148" y="3113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" name="Line 629"/>
            <p:cNvSpPr>
              <a:spLocks noChangeShapeType="1"/>
            </p:cNvSpPr>
            <p:nvPr/>
          </p:nvSpPr>
          <p:spPr bwMode="auto">
            <a:xfrm>
              <a:off x="5148" y="3223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" name="Rectangle 630"/>
            <p:cNvSpPr>
              <a:spLocks noChangeArrowheads="1"/>
            </p:cNvSpPr>
            <p:nvPr/>
          </p:nvSpPr>
          <p:spPr bwMode="auto">
            <a:xfrm>
              <a:off x="5148" y="3223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" name="Line 631"/>
            <p:cNvSpPr>
              <a:spLocks noChangeShapeType="1"/>
            </p:cNvSpPr>
            <p:nvPr/>
          </p:nvSpPr>
          <p:spPr bwMode="auto">
            <a:xfrm>
              <a:off x="5148" y="333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" name="Rectangle 632"/>
            <p:cNvSpPr>
              <a:spLocks noChangeArrowheads="1"/>
            </p:cNvSpPr>
            <p:nvPr/>
          </p:nvSpPr>
          <p:spPr bwMode="auto">
            <a:xfrm>
              <a:off x="5148" y="3332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8" name="Line 633"/>
            <p:cNvSpPr>
              <a:spLocks noChangeShapeType="1"/>
            </p:cNvSpPr>
            <p:nvPr/>
          </p:nvSpPr>
          <p:spPr bwMode="auto">
            <a:xfrm>
              <a:off x="5148" y="344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9" name="Rectangle 634"/>
            <p:cNvSpPr>
              <a:spLocks noChangeArrowheads="1"/>
            </p:cNvSpPr>
            <p:nvPr/>
          </p:nvSpPr>
          <p:spPr bwMode="auto">
            <a:xfrm>
              <a:off x="5148" y="3441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0" name="Line 635"/>
            <p:cNvSpPr>
              <a:spLocks noChangeShapeType="1"/>
            </p:cNvSpPr>
            <p:nvPr/>
          </p:nvSpPr>
          <p:spPr bwMode="auto">
            <a:xfrm>
              <a:off x="5148" y="355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1" name="Rectangle 636"/>
            <p:cNvSpPr>
              <a:spLocks noChangeArrowheads="1"/>
            </p:cNvSpPr>
            <p:nvPr/>
          </p:nvSpPr>
          <p:spPr bwMode="auto">
            <a:xfrm>
              <a:off x="5148" y="3551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2" name="Line 637"/>
            <p:cNvSpPr>
              <a:spLocks noChangeShapeType="1"/>
            </p:cNvSpPr>
            <p:nvPr/>
          </p:nvSpPr>
          <p:spPr bwMode="auto">
            <a:xfrm>
              <a:off x="5148" y="366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" name="Rectangle 638"/>
            <p:cNvSpPr>
              <a:spLocks noChangeArrowheads="1"/>
            </p:cNvSpPr>
            <p:nvPr/>
          </p:nvSpPr>
          <p:spPr bwMode="auto">
            <a:xfrm>
              <a:off x="5148" y="3660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4" name="Line 639"/>
            <p:cNvSpPr>
              <a:spLocks noChangeShapeType="1"/>
            </p:cNvSpPr>
            <p:nvPr/>
          </p:nvSpPr>
          <p:spPr bwMode="auto">
            <a:xfrm>
              <a:off x="5148" y="376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" name="Rectangle 640"/>
            <p:cNvSpPr>
              <a:spLocks noChangeArrowheads="1"/>
            </p:cNvSpPr>
            <p:nvPr/>
          </p:nvSpPr>
          <p:spPr bwMode="auto">
            <a:xfrm>
              <a:off x="5148" y="3769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6" name="Line 641"/>
            <p:cNvSpPr>
              <a:spLocks noChangeShapeType="1"/>
            </p:cNvSpPr>
            <p:nvPr/>
          </p:nvSpPr>
          <p:spPr bwMode="auto">
            <a:xfrm>
              <a:off x="5148" y="387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7" name="Rectangle 642"/>
            <p:cNvSpPr>
              <a:spLocks noChangeArrowheads="1"/>
            </p:cNvSpPr>
            <p:nvPr/>
          </p:nvSpPr>
          <p:spPr bwMode="auto">
            <a:xfrm>
              <a:off x="5148" y="3878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9" name="Rectangle 574"/>
            <p:cNvSpPr>
              <a:spLocks noChangeArrowheads="1"/>
            </p:cNvSpPr>
            <p:nvPr/>
          </p:nvSpPr>
          <p:spPr bwMode="auto">
            <a:xfrm>
              <a:off x="3756" y="3878"/>
              <a:ext cx="1392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52" name="Группа 651"/>
          <p:cNvGrpSpPr/>
          <p:nvPr/>
        </p:nvGrpSpPr>
        <p:grpSpPr>
          <a:xfrm>
            <a:off x="1679576" y="1214422"/>
            <a:ext cx="5678506" cy="4929222"/>
            <a:chOff x="1761919" y="-28881"/>
            <a:chExt cx="5038390" cy="4968000"/>
          </a:xfrm>
        </p:grpSpPr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73166" y="-28881"/>
              <a:ext cx="5027143" cy="4968000"/>
            </a:xfrm>
            <a:prstGeom prst="rect">
              <a:avLst/>
            </a:prstGeom>
          </p:spPr>
        </p:pic>
        <p:sp>
          <p:nvSpPr>
            <p:cNvPr id="649" name="Textfeld 2"/>
            <p:cNvSpPr txBox="1"/>
            <p:nvPr/>
          </p:nvSpPr>
          <p:spPr>
            <a:xfrm>
              <a:off x="4159179" y="4079093"/>
              <a:ext cx="1435944" cy="3563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uk-UA" sz="1600" dirty="0" smtClean="0"/>
                <a:t>рік</a:t>
              </a:r>
              <a:endParaRPr lang="de-DE" sz="1600" dirty="0"/>
            </a:p>
          </p:txBody>
        </p:sp>
        <p:sp>
          <p:nvSpPr>
            <p:cNvPr id="651" name="Textfeld 2"/>
            <p:cNvSpPr txBox="1"/>
            <p:nvPr/>
          </p:nvSpPr>
          <p:spPr>
            <a:xfrm>
              <a:off x="5073078" y="4494224"/>
              <a:ext cx="1435944" cy="3563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uk-UA" sz="1600" dirty="0" smtClean="0"/>
                <a:t>Оцінка</a:t>
              </a:r>
              <a:endParaRPr lang="de-DE" sz="1600" dirty="0"/>
            </a:p>
          </p:txBody>
        </p:sp>
        <p:sp>
          <p:nvSpPr>
            <p:cNvPr id="650" name="Textfeld 2"/>
            <p:cNvSpPr txBox="1"/>
            <p:nvPr/>
          </p:nvSpPr>
          <p:spPr>
            <a:xfrm>
              <a:off x="2791036" y="4465637"/>
              <a:ext cx="1901404" cy="3564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uk-UA" sz="1400" dirty="0" smtClean="0"/>
                <a:t>Емпіричні показники</a:t>
              </a:r>
              <a:endParaRPr lang="de-DE" sz="1400" dirty="0"/>
            </a:p>
          </p:txBody>
        </p:sp>
        <p:sp>
          <p:nvSpPr>
            <p:cNvPr id="648" name="Textfeld 2"/>
            <p:cNvSpPr txBox="1"/>
            <p:nvPr/>
          </p:nvSpPr>
          <p:spPr>
            <a:xfrm rot="16200000">
              <a:off x="777569" y="1696599"/>
              <a:ext cx="2361019" cy="3923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uk-UA" sz="1600" dirty="0" smtClean="0"/>
                <a:t>Ступінь охоплення у %</a:t>
              </a:r>
              <a:endParaRPr lang="de-DE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5469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60000" y="522000"/>
            <a:ext cx="8424862" cy="486000"/>
          </a:xfrm>
        </p:spPr>
        <p:txBody>
          <a:bodyPr/>
          <a:lstStyle/>
          <a:p>
            <a:r>
              <a:rPr lang="uk-UA" dirty="0" smtClean="0"/>
              <a:t>Приклад лісопилки</a:t>
            </a:r>
            <a:endParaRPr lang="de-DE" dirty="0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3175" y="1125538"/>
            <a:ext cx="3184526" cy="5075237"/>
            <a:chOff x="-2" y="709"/>
            <a:chExt cx="2006" cy="3197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-2" y="709"/>
              <a:ext cx="1927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205"/>
            <p:cNvGrpSpPr>
              <a:grpSpLocks/>
            </p:cNvGrpSpPr>
            <p:nvPr/>
          </p:nvGrpSpPr>
          <p:grpSpPr bwMode="auto">
            <a:xfrm>
              <a:off x="-2" y="709"/>
              <a:ext cx="2006" cy="3197"/>
              <a:chOff x="-2" y="709"/>
              <a:chExt cx="2006" cy="3197"/>
            </a:xfrm>
          </p:grpSpPr>
          <p:sp>
            <p:nvSpPr>
              <p:cNvPr id="109" name="Rectangle 5"/>
              <p:cNvSpPr>
                <a:spLocks noChangeArrowheads="1"/>
              </p:cNvSpPr>
              <p:nvPr/>
            </p:nvSpPr>
            <p:spPr bwMode="auto">
              <a:xfrm>
                <a:off x="896" y="1037"/>
                <a:ext cx="462" cy="11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Rectangle 6"/>
              <p:cNvSpPr>
                <a:spLocks noChangeArrowheads="1"/>
              </p:cNvSpPr>
              <p:nvPr/>
            </p:nvSpPr>
            <p:spPr bwMode="auto">
              <a:xfrm>
                <a:off x="-2" y="1146"/>
                <a:ext cx="1927" cy="1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Rectangle 7"/>
              <p:cNvSpPr>
                <a:spLocks noChangeArrowheads="1"/>
              </p:cNvSpPr>
              <p:nvPr/>
            </p:nvSpPr>
            <p:spPr bwMode="auto">
              <a:xfrm>
                <a:off x="896" y="1255"/>
                <a:ext cx="462" cy="11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Rectangle 8"/>
              <p:cNvSpPr>
                <a:spLocks noChangeArrowheads="1"/>
              </p:cNvSpPr>
              <p:nvPr/>
            </p:nvSpPr>
            <p:spPr bwMode="auto">
              <a:xfrm>
                <a:off x="896" y="1365"/>
                <a:ext cx="462" cy="11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Rectangle 9"/>
              <p:cNvSpPr>
                <a:spLocks noChangeArrowheads="1"/>
              </p:cNvSpPr>
              <p:nvPr/>
            </p:nvSpPr>
            <p:spPr bwMode="auto">
              <a:xfrm>
                <a:off x="896" y="1474"/>
                <a:ext cx="462" cy="11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Rectangle 10"/>
              <p:cNvSpPr>
                <a:spLocks noChangeArrowheads="1"/>
              </p:cNvSpPr>
              <p:nvPr/>
            </p:nvSpPr>
            <p:spPr bwMode="auto">
              <a:xfrm>
                <a:off x="896" y="1583"/>
                <a:ext cx="462" cy="11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Rectangle 11"/>
              <p:cNvSpPr>
                <a:spLocks noChangeArrowheads="1"/>
              </p:cNvSpPr>
              <p:nvPr/>
            </p:nvSpPr>
            <p:spPr bwMode="auto">
              <a:xfrm>
                <a:off x="896" y="1693"/>
                <a:ext cx="462" cy="114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Line 12"/>
              <p:cNvSpPr>
                <a:spLocks noChangeShapeType="1"/>
              </p:cNvSpPr>
              <p:nvPr/>
            </p:nvSpPr>
            <p:spPr bwMode="auto">
              <a:xfrm>
                <a:off x="196" y="1698"/>
                <a:ext cx="33" cy="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Rectangle 13"/>
              <p:cNvSpPr>
                <a:spLocks noChangeArrowheads="1"/>
              </p:cNvSpPr>
              <p:nvPr/>
            </p:nvSpPr>
            <p:spPr bwMode="auto">
              <a:xfrm>
                <a:off x="196" y="1698"/>
                <a:ext cx="33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Line 14"/>
              <p:cNvSpPr>
                <a:spLocks noChangeShapeType="1"/>
              </p:cNvSpPr>
              <p:nvPr/>
            </p:nvSpPr>
            <p:spPr bwMode="auto">
              <a:xfrm>
                <a:off x="203" y="1704"/>
                <a:ext cx="26" cy="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Rectangle 15"/>
              <p:cNvSpPr>
                <a:spLocks noChangeArrowheads="1"/>
              </p:cNvSpPr>
              <p:nvPr/>
            </p:nvSpPr>
            <p:spPr bwMode="auto">
              <a:xfrm>
                <a:off x="203" y="1704"/>
                <a:ext cx="26" cy="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Line 16"/>
              <p:cNvSpPr>
                <a:spLocks noChangeShapeType="1"/>
              </p:cNvSpPr>
              <p:nvPr/>
            </p:nvSpPr>
            <p:spPr bwMode="auto">
              <a:xfrm>
                <a:off x="209" y="1709"/>
                <a:ext cx="20" cy="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Rectangle 17"/>
              <p:cNvSpPr>
                <a:spLocks noChangeArrowheads="1"/>
              </p:cNvSpPr>
              <p:nvPr/>
            </p:nvSpPr>
            <p:spPr bwMode="auto">
              <a:xfrm>
                <a:off x="209" y="1709"/>
                <a:ext cx="2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Line 18"/>
              <p:cNvSpPr>
                <a:spLocks noChangeShapeType="1"/>
              </p:cNvSpPr>
              <p:nvPr/>
            </p:nvSpPr>
            <p:spPr bwMode="auto">
              <a:xfrm>
                <a:off x="216" y="1715"/>
                <a:ext cx="13" cy="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Rectangle 19"/>
              <p:cNvSpPr>
                <a:spLocks noChangeArrowheads="1"/>
              </p:cNvSpPr>
              <p:nvPr/>
            </p:nvSpPr>
            <p:spPr bwMode="auto">
              <a:xfrm>
                <a:off x="216" y="1715"/>
                <a:ext cx="13" cy="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Line 20"/>
              <p:cNvSpPr>
                <a:spLocks noChangeShapeType="1"/>
              </p:cNvSpPr>
              <p:nvPr/>
            </p:nvSpPr>
            <p:spPr bwMode="auto">
              <a:xfrm>
                <a:off x="222" y="1720"/>
                <a:ext cx="7" cy="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Rectangle 21"/>
              <p:cNvSpPr>
                <a:spLocks noChangeArrowheads="1"/>
              </p:cNvSpPr>
              <p:nvPr/>
            </p:nvSpPr>
            <p:spPr bwMode="auto">
              <a:xfrm>
                <a:off x="222" y="1720"/>
                <a:ext cx="7" cy="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Rectangle 22"/>
              <p:cNvSpPr>
                <a:spLocks noChangeArrowheads="1"/>
              </p:cNvSpPr>
              <p:nvPr/>
            </p:nvSpPr>
            <p:spPr bwMode="auto">
              <a:xfrm>
                <a:off x="896" y="1802"/>
                <a:ext cx="462" cy="11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Rectangle 23"/>
              <p:cNvSpPr>
                <a:spLocks noChangeArrowheads="1"/>
              </p:cNvSpPr>
              <p:nvPr/>
            </p:nvSpPr>
            <p:spPr bwMode="auto">
              <a:xfrm>
                <a:off x="-2" y="1911"/>
                <a:ext cx="1927" cy="1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Rectangle 24"/>
              <p:cNvSpPr>
                <a:spLocks noChangeArrowheads="1"/>
              </p:cNvSpPr>
              <p:nvPr/>
            </p:nvSpPr>
            <p:spPr bwMode="auto">
              <a:xfrm>
                <a:off x="896" y="2021"/>
                <a:ext cx="462" cy="114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Rectangle 25"/>
              <p:cNvSpPr>
                <a:spLocks noChangeArrowheads="1"/>
              </p:cNvSpPr>
              <p:nvPr/>
            </p:nvSpPr>
            <p:spPr bwMode="auto">
              <a:xfrm>
                <a:off x="896" y="2130"/>
                <a:ext cx="462" cy="11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Rectangle 26"/>
              <p:cNvSpPr>
                <a:spLocks noChangeArrowheads="1"/>
              </p:cNvSpPr>
              <p:nvPr/>
            </p:nvSpPr>
            <p:spPr bwMode="auto">
              <a:xfrm>
                <a:off x="-2" y="2239"/>
                <a:ext cx="1927" cy="1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Rectangle 27"/>
              <p:cNvSpPr>
                <a:spLocks noChangeArrowheads="1"/>
              </p:cNvSpPr>
              <p:nvPr/>
            </p:nvSpPr>
            <p:spPr bwMode="auto">
              <a:xfrm>
                <a:off x="896" y="2348"/>
                <a:ext cx="462" cy="11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Rectangle 28"/>
              <p:cNvSpPr>
                <a:spLocks noChangeArrowheads="1"/>
              </p:cNvSpPr>
              <p:nvPr/>
            </p:nvSpPr>
            <p:spPr bwMode="auto">
              <a:xfrm>
                <a:off x="896" y="2458"/>
                <a:ext cx="462" cy="114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Rectangle 29"/>
              <p:cNvSpPr>
                <a:spLocks noChangeArrowheads="1"/>
              </p:cNvSpPr>
              <p:nvPr/>
            </p:nvSpPr>
            <p:spPr bwMode="auto">
              <a:xfrm>
                <a:off x="896" y="2567"/>
                <a:ext cx="462" cy="11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Rectangle 30"/>
              <p:cNvSpPr>
                <a:spLocks noChangeArrowheads="1"/>
              </p:cNvSpPr>
              <p:nvPr/>
            </p:nvSpPr>
            <p:spPr bwMode="auto">
              <a:xfrm>
                <a:off x="896" y="2676"/>
                <a:ext cx="462" cy="11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Rectangle 31"/>
              <p:cNvSpPr>
                <a:spLocks noChangeArrowheads="1"/>
              </p:cNvSpPr>
              <p:nvPr/>
            </p:nvSpPr>
            <p:spPr bwMode="auto">
              <a:xfrm>
                <a:off x="-2" y="2786"/>
                <a:ext cx="1927" cy="11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Rectangle 32"/>
              <p:cNvSpPr>
                <a:spLocks noChangeArrowheads="1"/>
              </p:cNvSpPr>
              <p:nvPr/>
            </p:nvSpPr>
            <p:spPr bwMode="auto">
              <a:xfrm>
                <a:off x="896" y="2895"/>
                <a:ext cx="462" cy="11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Rectangle 33"/>
              <p:cNvSpPr>
                <a:spLocks noChangeArrowheads="1"/>
              </p:cNvSpPr>
              <p:nvPr/>
            </p:nvSpPr>
            <p:spPr bwMode="auto">
              <a:xfrm>
                <a:off x="896" y="3004"/>
                <a:ext cx="462" cy="11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Rectangle 34"/>
              <p:cNvSpPr>
                <a:spLocks noChangeArrowheads="1"/>
              </p:cNvSpPr>
              <p:nvPr/>
            </p:nvSpPr>
            <p:spPr bwMode="auto">
              <a:xfrm>
                <a:off x="896" y="3113"/>
                <a:ext cx="462" cy="11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Rectangle 35"/>
              <p:cNvSpPr>
                <a:spLocks noChangeArrowheads="1"/>
              </p:cNvSpPr>
              <p:nvPr/>
            </p:nvSpPr>
            <p:spPr bwMode="auto">
              <a:xfrm>
                <a:off x="896" y="3223"/>
                <a:ext cx="462" cy="114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Rectangle 36"/>
              <p:cNvSpPr>
                <a:spLocks noChangeArrowheads="1"/>
              </p:cNvSpPr>
              <p:nvPr/>
            </p:nvSpPr>
            <p:spPr bwMode="auto">
              <a:xfrm>
                <a:off x="-2" y="3332"/>
                <a:ext cx="1927" cy="1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Rectangle 37"/>
              <p:cNvSpPr>
                <a:spLocks noChangeArrowheads="1"/>
              </p:cNvSpPr>
              <p:nvPr/>
            </p:nvSpPr>
            <p:spPr bwMode="auto">
              <a:xfrm>
                <a:off x="896" y="3441"/>
                <a:ext cx="462" cy="11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Rectangle 38"/>
              <p:cNvSpPr>
                <a:spLocks noChangeArrowheads="1"/>
              </p:cNvSpPr>
              <p:nvPr/>
            </p:nvSpPr>
            <p:spPr bwMode="auto">
              <a:xfrm>
                <a:off x="896" y="3551"/>
                <a:ext cx="462" cy="11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Rectangle 39"/>
              <p:cNvSpPr>
                <a:spLocks noChangeArrowheads="1"/>
              </p:cNvSpPr>
              <p:nvPr/>
            </p:nvSpPr>
            <p:spPr bwMode="auto">
              <a:xfrm>
                <a:off x="896" y="3660"/>
                <a:ext cx="462" cy="11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Rectangle 40"/>
              <p:cNvSpPr>
                <a:spLocks noChangeArrowheads="1"/>
              </p:cNvSpPr>
              <p:nvPr/>
            </p:nvSpPr>
            <p:spPr bwMode="auto">
              <a:xfrm>
                <a:off x="896" y="3769"/>
                <a:ext cx="462" cy="11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Rectangle 41"/>
              <p:cNvSpPr>
                <a:spLocks noChangeArrowheads="1"/>
              </p:cNvSpPr>
              <p:nvPr/>
            </p:nvSpPr>
            <p:spPr bwMode="auto">
              <a:xfrm>
                <a:off x="255" y="829"/>
                <a:ext cx="580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en-US" sz="10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Викор</a:t>
                </a:r>
                <a:r>
                  <a:rPr kumimoji="0" lang="uk-UA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. сировини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6" name="Rectangle 42"/>
              <p:cNvSpPr>
                <a:spLocks noChangeArrowheads="1"/>
              </p:cNvSpPr>
              <p:nvPr/>
            </p:nvSpPr>
            <p:spPr bwMode="auto">
              <a:xfrm>
                <a:off x="929" y="829"/>
                <a:ext cx="31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en-US" sz="10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Вихід у %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7" name="Rectangle 43"/>
              <p:cNvSpPr>
                <a:spLocks noChangeArrowheads="1"/>
              </p:cNvSpPr>
              <p:nvPr/>
            </p:nvSpPr>
            <p:spPr bwMode="auto">
              <a:xfrm>
                <a:off x="1410" y="829"/>
                <a:ext cx="52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Пиломатеріали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8" name="Rectangle 44"/>
              <p:cNvSpPr>
                <a:spLocks noChangeArrowheads="1"/>
              </p:cNvSpPr>
              <p:nvPr/>
            </p:nvSpPr>
            <p:spPr bwMode="auto">
              <a:xfrm>
                <a:off x="38" y="939"/>
                <a:ext cx="9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uk-UA" altLang="en-US" sz="10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рік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9" name="Rectangle 45"/>
              <p:cNvSpPr>
                <a:spLocks noChangeArrowheads="1"/>
              </p:cNvSpPr>
              <p:nvPr/>
            </p:nvSpPr>
            <p:spPr bwMode="auto">
              <a:xfrm>
                <a:off x="308" y="939"/>
                <a:ext cx="39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у</a:t>
                </a: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r>
                  <a:rPr kumimoji="0" lang="uk-UA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млн</a:t>
                </a: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. </a:t>
                </a:r>
                <a:r>
                  <a:rPr kumimoji="0" lang="uk-UA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м</a:t>
                </a: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³(s)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1" name="Rectangle 47"/>
              <p:cNvSpPr>
                <a:spLocks noChangeArrowheads="1"/>
              </p:cNvSpPr>
              <p:nvPr/>
            </p:nvSpPr>
            <p:spPr bwMode="auto">
              <a:xfrm>
                <a:off x="1377" y="939"/>
                <a:ext cx="39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uk-UA" altLang="en-US" sz="1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у</a:t>
                </a: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r>
                  <a:rPr kumimoji="0" lang="uk-UA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млн</a:t>
                </a: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. </a:t>
                </a:r>
                <a:r>
                  <a:rPr kumimoji="0" lang="uk-UA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м</a:t>
                </a: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³(s)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2" name="Rectangle 48"/>
              <p:cNvSpPr>
                <a:spLocks noChangeArrowheads="1"/>
              </p:cNvSpPr>
              <p:nvPr/>
            </p:nvSpPr>
            <p:spPr bwMode="auto">
              <a:xfrm>
                <a:off x="31" y="1048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1994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3" name="Rectangle 49"/>
              <p:cNvSpPr>
                <a:spLocks noChangeArrowheads="1"/>
              </p:cNvSpPr>
              <p:nvPr/>
            </p:nvSpPr>
            <p:spPr bwMode="auto">
              <a:xfrm>
                <a:off x="1160" y="1048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61,1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4" name="Rectangle 50"/>
              <p:cNvSpPr>
                <a:spLocks noChangeArrowheads="1"/>
              </p:cNvSpPr>
              <p:nvPr/>
            </p:nvSpPr>
            <p:spPr bwMode="auto">
              <a:xfrm>
                <a:off x="31" y="1157"/>
                <a:ext cx="277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1995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5" name="Rectangle 51"/>
              <p:cNvSpPr>
                <a:spLocks noChangeArrowheads="1"/>
              </p:cNvSpPr>
              <p:nvPr/>
            </p:nvSpPr>
            <p:spPr bwMode="auto">
              <a:xfrm>
                <a:off x="625" y="1157"/>
                <a:ext cx="35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25,475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6" name="Rectangle 52"/>
              <p:cNvSpPr>
                <a:spLocks noChangeArrowheads="1"/>
              </p:cNvSpPr>
              <p:nvPr/>
            </p:nvSpPr>
            <p:spPr bwMode="auto">
              <a:xfrm>
                <a:off x="1160" y="1157"/>
                <a:ext cx="25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61,0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7" name="Rectangle 53"/>
              <p:cNvSpPr>
                <a:spLocks noChangeArrowheads="1"/>
              </p:cNvSpPr>
              <p:nvPr/>
            </p:nvSpPr>
            <p:spPr bwMode="auto">
              <a:xfrm>
                <a:off x="1648" y="1157"/>
                <a:ext cx="35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15,539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8" name="Rectangle 54"/>
              <p:cNvSpPr>
                <a:spLocks noChangeArrowheads="1"/>
              </p:cNvSpPr>
              <p:nvPr/>
            </p:nvSpPr>
            <p:spPr bwMode="auto">
              <a:xfrm>
                <a:off x="31" y="1266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1996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9" name="Rectangle 55"/>
              <p:cNvSpPr>
                <a:spLocks noChangeArrowheads="1"/>
              </p:cNvSpPr>
              <p:nvPr/>
            </p:nvSpPr>
            <p:spPr bwMode="auto">
              <a:xfrm>
                <a:off x="1160" y="1266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61,0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0" name="Rectangle 56"/>
              <p:cNvSpPr>
                <a:spLocks noChangeArrowheads="1"/>
              </p:cNvSpPr>
              <p:nvPr/>
            </p:nvSpPr>
            <p:spPr bwMode="auto">
              <a:xfrm>
                <a:off x="31" y="1376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1997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1" name="Rectangle 57"/>
              <p:cNvSpPr>
                <a:spLocks noChangeArrowheads="1"/>
              </p:cNvSpPr>
              <p:nvPr/>
            </p:nvSpPr>
            <p:spPr bwMode="auto">
              <a:xfrm>
                <a:off x="1160" y="1376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61,0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2" name="Rectangle 58"/>
              <p:cNvSpPr>
                <a:spLocks noChangeArrowheads="1"/>
              </p:cNvSpPr>
              <p:nvPr/>
            </p:nvSpPr>
            <p:spPr bwMode="auto">
              <a:xfrm>
                <a:off x="31" y="1485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1998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3" name="Rectangle 59"/>
              <p:cNvSpPr>
                <a:spLocks noChangeArrowheads="1"/>
              </p:cNvSpPr>
              <p:nvPr/>
            </p:nvSpPr>
            <p:spPr bwMode="auto">
              <a:xfrm>
                <a:off x="1160" y="1485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61,0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4" name="Rectangle 60"/>
              <p:cNvSpPr>
                <a:spLocks noChangeArrowheads="1"/>
              </p:cNvSpPr>
              <p:nvPr/>
            </p:nvSpPr>
            <p:spPr bwMode="auto">
              <a:xfrm>
                <a:off x="31" y="1594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1999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5" name="Rectangle 61"/>
              <p:cNvSpPr>
                <a:spLocks noChangeArrowheads="1"/>
              </p:cNvSpPr>
              <p:nvPr/>
            </p:nvSpPr>
            <p:spPr bwMode="auto">
              <a:xfrm>
                <a:off x="1160" y="1594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61,0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6" name="Rectangle 62"/>
              <p:cNvSpPr>
                <a:spLocks noChangeArrowheads="1"/>
              </p:cNvSpPr>
              <p:nvPr/>
            </p:nvSpPr>
            <p:spPr bwMode="auto">
              <a:xfrm>
                <a:off x="31" y="1704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2000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7" name="Rectangle 63"/>
              <p:cNvSpPr>
                <a:spLocks noChangeArrowheads="1"/>
              </p:cNvSpPr>
              <p:nvPr/>
            </p:nvSpPr>
            <p:spPr bwMode="auto">
              <a:xfrm>
                <a:off x="1160" y="1704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61,1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8" name="Rectangle 64"/>
              <p:cNvSpPr>
                <a:spLocks noChangeArrowheads="1"/>
              </p:cNvSpPr>
              <p:nvPr/>
            </p:nvSpPr>
            <p:spPr bwMode="auto">
              <a:xfrm>
                <a:off x="31" y="1813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2001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9" name="Rectangle 65"/>
              <p:cNvSpPr>
                <a:spLocks noChangeArrowheads="1"/>
              </p:cNvSpPr>
              <p:nvPr/>
            </p:nvSpPr>
            <p:spPr bwMode="auto">
              <a:xfrm>
                <a:off x="1160" y="1813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61,1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0" name="Rectangle 66"/>
              <p:cNvSpPr>
                <a:spLocks noChangeArrowheads="1"/>
              </p:cNvSpPr>
              <p:nvPr/>
            </p:nvSpPr>
            <p:spPr bwMode="auto">
              <a:xfrm>
                <a:off x="31" y="1922"/>
                <a:ext cx="277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2002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1" name="Rectangle 67"/>
              <p:cNvSpPr>
                <a:spLocks noChangeArrowheads="1"/>
              </p:cNvSpPr>
              <p:nvPr/>
            </p:nvSpPr>
            <p:spPr bwMode="auto">
              <a:xfrm>
                <a:off x="625" y="1922"/>
                <a:ext cx="35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27,888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2" name="Rectangle 68"/>
              <p:cNvSpPr>
                <a:spLocks noChangeArrowheads="1"/>
              </p:cNvSpPr>
              <p:nvPr/>
            </p:nvSpPr>
            <p:spPr bwMode="auto">
              <a:xfrm>
                <a:off x="1160" y="1922"/>
                <a:ext cx="25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61,1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3" name="Rectangle 69"/>
              <p:cNvSpPr>
                <a:spLocks noChangeArrowheads="1"/>
              </p:cNvSpPr>
              <p:nvPr/>
            </p:nvSpPr>
            <p:spPr bwMode="auto">
              <a:xfrm>
                <a:off x="1648" y="1922"/>
                <a:ext cx="35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17,032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4" name="Rectangle 70"/>
              <p:cNvSpPr>
                <a:spLocks noChangeArrowheads="1"/>
              </p:cNvSpPr>
              <p:nvPr/>
            </p:nvSpPr>
            <p:spPr bwMode="auto">
              <a:xfrm>
                <a:off x="31" y="2031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2003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5" name="Rectangle 71"/>
              <p:cNvSpPr>
                <a:spLocks noChangeArrowheads="1"/>
              </p:cNvSpPr>
              <p:nvPr/>
            </p:nvSpPr>
            <p:spPr bwMode="auto">
              <a:xfrm>
                <a:off x="1160" y="2031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60,9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6" name="Rectangle 72"/>
              <p:cNvSpPr>
                <a:spLocks noChangeArrowheads="1"/>
              </p:cNvSpPr>
              <p:nvPr/>
            </p:nvSpPr>
            <p:spPr bwMode="auto">
              <a:xfrm>
                <a:off x="31" y="2141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2004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7" name="Rectangle 73"/>
              <p:cNvSpPr>
                <a:spLocks noChangeArrowheads="1"/>
              </p:cNvSpPr>
              <p:nvPr/>
            </p:nvSpPr>
            <p:spPr bwMode="auto">
              <a:xfrm>
                <a:off x="1160" y="2141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60,6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8" name="Rectangle 74"/>
              <p:cNvSpPr>
                <a:spLocks noChangeArrowheads="1"/>
              </p:cNvSpPr>
              <p:nvPr/>
            </p:nvSpPr>
            <p:spPr bwMode="auto">
              <a:xfrm>
                <a:off x="31" y="2250"/>
                <a:ext cx="277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2005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9" name="Rectangle 75"/>
              <p:cNvSpPr>
                <a:spLocks noChangeArrowheads="1"/>
              </p:cNvSpPr>
              <p:nvPr/>
            </p:nvSpPr>
            <p:spPr bwMode="auto">
              <a:xfrm>
                <a:off x="625" y="2250"/>
                <a:ext cx="35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34,456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0" name="Rectangle 76"/>
              <p:cNvSpPr>
                <a:spLocks noChangeArrowheads="1"/>
              </p:cNvSpPr>
              <p:nvPr/>
            </p:nvSpPr>
            <p:spPr bwMode="auto">
              <a:xfrm>
                <a:off x="1160" y="2250"/>
                <a:ext cx="25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60,4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1" name="Rectangle 77"/>
              <p:cNvSpPr>
                <a:spLocks noChangeArrowheads="1"/>
              </p:cNvSpPr>
              <p:nvPr/>
            </p:nvSpPr>
            <p:spPr bwMode="auto">
              <a:xfrm>
                <a:off x="1648" y="2250"/>
                <a:ext cx="35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20,820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2" name="Rectangle 78"/>
              <p:cNvSpPr>
                <a:spLocks noChangeArrowheads="1"/>
              </p:cNvSpPr>
              <p:nvPr/>
            </p:nvSpPr>
            <p:spPr bwMode="auto">
              <a:xfrm>
                <a:off x="31" y="2359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2006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3" name="Rectangle 79"/>
              <p:cNvSpPr>
                <a:spLocks noChangeArrowheads="1"/>
              </p:cNvSpPr>
              <p:nvPr/>
            </p:nvSpPr>
            <p:spPr bwMode="auto">
              <a:xfrm>
                <a:off x="1160" y="2359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60,2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4" name="Rectangle 80"/>
              <p:cNvSpPr>
                <a:spLocks noChangeArrowheads="1"/>
              </p:cNvSpPr>
              <p:nvPr/>
            </p:nvSpPr>
            <p:spPr bwMode="auto">
              <a:xfrm>
                <a:off x="31" y="2469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2007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5" name="Rectangle 81"/>
              <p:cNvSpPr>
                <a:spLocks noChangeArrowheads="1"/>
              </p:cNvSpPr>
              <p:nvPr/>
            </p:nvSpPr>
            <p:spPr bwMode="auto">
              <a:xfrm>
                <a:off x="1160" y="2469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60,1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6" name="Rectangle 82"/>
              <p:cNvSpPr>
                <a:spLocks noChangeArrowheads="1"/>
              </p:cNvSpPr>
              <p:nvPr/>
            </p:nvSpPr>
            <p:spPr bwMode="auto">
              <a:xfrm>
                <a:off x="31" y="2578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2008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7" name="Rectangle 83"/>
              <p:cNvSpPr>
                <a:spLocks noChangeArrowheads="1"/>
              </p:cNvSpPr>
              <p:nvPr/>
            </p:nvSpPr>
            <p:spPr bwMode="auto">
              <a:xfrm>
                <a:off x="1160" y="2578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59,9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8" name="Rectangle 84"/>
              <p:cNvSpPr>
                <a:spLocks noChangeArrowheads="1"/>
              </p:cNvSpPr>
              <p:nvPr/>
            </p:nvSpPr>
            <p:spPr bwMode="auto">
              <a:xfrm>
                <a:off x="31" y="2687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2009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9" name="Rectangle 85"/>
              <p:cNvSpPr>
                <a:spLocks noChangeArrowheads="1"/>
              </p:cNvSpPr>
              <p:nvPr/>
            </p:nvSpPr>
            <p:spPr bwMode="auto">
              <a:xfrm>
                <a:off x="1160" y="2687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59,7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0" name="Rectangle 86"/>
              <p:cNvSpPr>
                <a:spLocks noChangeArrowheads="1"/>
              </p:cNvSpPr>
              <p:nvPr/>
            </p:nvSpPr>
            <p:spPr bwMode="auto">
              <a:xfrm>
                <a:off x="31" y="2796"/>
                <a:ext cx="277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1" name="Rectangle 87"/>
              <p:cNvSpPr>
                <a:spLocks noChangeArrowheads="1"/>
              </p:cNvSpPr>
              <p:nvPr/>
            </p:nvSpPr>
            <p:spPr bwMode="auto">
              <a:xfrm>
                <a:off x="625" y="2796"/>
                <a:ext cx="35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34,985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2" name="Rectangle 88"/>
              <p:cNvSpPr>
                <a:spLocks noChangeArrowheads="1"/>
              </p:cNvSpPr>
              <p:nvPr/>
            </p:nvSpPr>
            <p:spPr bwMode="auto">
              <a:xfrm>
                <a:off x="1160" y="2796"/>
                <a:ext cx="25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59,5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3" name="Rectangle 89"/>
              <p:cNvSpPr>
                <a:spLocks noChangeArrowheads="1"/>
              </p:cNvSpPr>
              <p:nvPr/>
            </p:nvSpPr>
            <p:spPr bwMode="auto">
              <a:xfrm>
                <a:off x="1648" y="2796"/>
                <a:ext cx="35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20,816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4" name="Rectangle 90"/>
              <p:cNvSpPr>
                <a:spLocks noChangeArrowheads="1"/>
              </p:cNvSpPr>
              <p:nvPr/>
            </p:nvSpPr>
            <p:spPr bwMode="auto">
              <a:xfrm>
                <a:off x="31" y="2906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5" name="Rectangle 91"/>
              <p:cNvSpPr>
                <a:spLocks noChangeArrowheads="1"/>
              </p:cNvSpPr>
              <p:nvPr/>
            </p:nvSpPr>
            <p:spPr bwMode="auto">
              <a:xfrm>
                <a:off x="1160" y="2906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59,5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6" name="Rectangle 92"/>
              <p:cNvSpPr>
                <a:spLocks noChangeArrowheads="1"/>
              </p:cNvSpPr>
              <p:nvPr/>
            </p:nvSpPr>
            <p:spPr bwMode="auto">
              <a:xfrm>
                <a:off x="31" y="3015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7" name="Rectangle 93"/>
              <p:cNvSpPr>
                <a:spLocks noChangeArrowheads="1"/>
              </p:cNvSpPr>
              <p:nvPr/>
            </p:nvSpPr>
            <p:spPr bwMode="auto">
              <a:xfrm>
                <a:off x="1160" y="3015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59,4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8" name="Rectangle 94"/>
              <p:cNvSpPr>
                <a:spLocks noChangeArrowheads="1"/>
              </p:cNvSpPr>
              <p:nvPr/>
            </p:nvSpPr>
            <p:spPr bwMode="auto">
              <a:xfrm>
                <a:off x="31" y="3124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2013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9" name="Rectangle 95"/>
              <p:cNvSpPr>
                <a:spLocks noChangeArrowheads="1"/>
              </p:cNvSpPr>
              <p:nvPr/>
            </p:nvSpPr>
            <p:spPr bwMode="auto">
              <a:xfrm>
                <a:off x="1160" y="3124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59,4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0" name="Rectangle 96"/>
              <p:cNvSpPr>
                <a:spLocks noChangeArrowheads="1"/>
              </p:cNvSpPr>
              <p:nvPr/>
            </p:nvSpPr>
            <p:spPr bwMode="auto">
              <a:xfrm>
                <a:off x="31" y="3234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1" name="Rectangle 97"/>
              <p:cNvSpPr>
                <a:spLocks noChangeArrowheads="1"/>
              </p:cNvSpPr>
              <p:nvPr/>
            </p:nvSpPr>
            <p:spPr bwMode="auto">
              <a:xfrm>
                <a:off x="1160" y="3234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59,3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2" name="Rectangle 98"/>
              <p:cNvSpPr>
                <a:spLocks noChangeArrowheads="1"/>
              </p:cNvSpPr>
              <p:nvPr/>
            </p:nvSpPr>
            <p:spPr bwMode="auto">
              <a:xfrm>
                <a:off x="31" y="3343"/>
                <a:ext cx="277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3" name="Rectangle 99"/>
              <p:cNvSpPr>
                <a:spLocks noChangeArrowheads="1"/>
              </p:cNvSpPr>
              <p:nvPr/>
            </p:nvSpPr>
            <p:spPr bwMode="auto">
              <a:xfrm>
                <a:off x="625" y="3343"/>
                <a:ext cx="35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33,664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4" name="Rectangle 100"/>
              <p:cNvSpPr>
                <a:spLocks noChangeArrowheads="1"/>
              </p:cNvSpPr>
              <p:nvPr/>
            </p:nvSpPr>
            <p:spPr bwMode="auto">
              <a:xfrm>
                <a:off x="1160" y="3343"/>
                <a:ext cx="25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59,3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5" name="Rectangle 101"/>
              <p:cNvSpPr>
                <a:spLocks noChangeArrowheads="1"/>
              </p:cNvSpPr>
              <p:nvPr/>
            </p:nvSpPr>
            <p:spPr bwMode="auto">
              <a:xfrm>
                <a:off x="1648" y="3343"/>
                <a:ext cx="35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19,946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" name="Rectangle 102"/>
              <p:cNvSpPr>
                <a:spLocks noChangeArrowheads="1"/>
              </p:cNvSpPr>
              <p:nvPr/>
            </p:nvSpPr>
            <p:spPr bwMode="auto">
              <a:xfrm>
                <a:off x="31" y="3452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" name="Rectangle 103"/>
              <p:cNvSpPr>
                <a:spLocks noChangeArrowheads="1"/>
              </p:cNvSpPr>
              <p:nvPr/>
            </p:nvSpPr>
            <p:spPr bwMode="auto">
              <a:xfrm>
                <a:off x="1160" y="3452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59,2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8" name="Rectangle 104"/>
              <p:cNvSpPr>
                <a:spLocks noChangeArrowheads="1"/>
              </p:cNvSpPr>
              <p:nvPr/>
            </p:nvSpPr>
            <p:spPr bwMode="auto">
              <a:xfrm>
                <a:off x="31" y="3562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2017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9" name="Rectangle 105"/>
              <p:cNvSpPr>
                <a:spLocks noChangeArrowheads="1"/>
              </p:cNvSpPr>
              <p:nvPr/>
            </p:nvSpPr>
            <p:spPr bwMode="auto">
              <a:xfrm>
                <a:off x="1160" y="3562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59,1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0" name="Rectangle 106"/>
              <p:cNvSpPr>
                <a:spLocks noChangeArrowheads="1"/>
              </p:cNvSpPr>
              <p:nvPr/>
            </p:nvSpPr>
            <p:spPr bwMode="auto">
              <a:xfrm>
                <a:off x="31" y="3671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2018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1" name="Rectangle 107"/>
              <p:cNvSpPr>
                <a:spLocks noChangeArrowheads="1"/>
              </p:cNvSpPr>
              <p:nvPr/>
            </p:nvSpPr>
            <p:spPr bwMode="auto">
              <a:xfrm>
                <a:off x="1160" y="3671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59,0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2" name="Rectangle 108"/>
              <p:cNvSpPr>
                <a:spLocks noChangeArrowheads="1"/>
              </p:cNvSpPr>
              <p:nvPr/>
            </p:nvSpPr>
            <p:spPr bwMode="auto">
              <a:xfrm>
                <a:off x="31" y="3780"/>
                <a:ext cx="2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2019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3" name="Rectangle 109"/>
              <p:cNvSpPr>
                <a:spLocks noChangeArrowheads="1"/>
              </p:cNvSpPr>
              <p:nvPr/>
            </p:nvSpPr>
            <p:spPr bwMode="auto">
              <a:xfrm>
                <a:off x="1160" y="3780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59,0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4" name="Rectangle 110"/>
              <p:cNvSpPr>
                <a:spLocks noChangeArrowheads="1"/>
              </p:cNvSpPr>
              <p:nvPr/>
            </p:nvSpPr>
            <p:spPr bwMode="auto">
              <a:xfrm>
                <a:off x="724" y="720"/>
                <a:ext cx="52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en-US" sz="10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Емпіричні дані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5" name="Rectangle 111"/>
              <p:cNvSpPr>
                <a:spLocks noChangeArrowheads="1"/>
              </p:cNvSpPr>
              <p:nvPr/>
            </p:nvSpPr>
            <p:spPr bwMode="auto">
              <a:xfrm>
                <a:off x="-2" y="709"/>
                <a:ext cx="7" cy="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Rectangle 112"/>
              <p:cNvSpPr>
                <a:spLocks noChangeArrowheads="1"/>
              </p:cNvSpPr>
              <p:nvPr/>
            </p:nvSpPr>
            <p:spPr bwMode="auto">
              <a:xfrm>
                <a:off x="229" y="709"/>
                <a:ext cx="7" cy="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Line 113"/>
              <p:cNvSpPr>
                <a:spLocks noChangeShapeType="1"/>
              </p:cNvSpPr>
              <p:nvPr/>
            </p:nvSpPr>
            <p:spPr bwMode="auto">
              <a:xfrm>
                <a:off x="5" y="709"/>
                <a:ext cx="19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Rectangle 114"/>
              <p:cNvSpPr>
                <a:spLocks noChangeArrowheads="1"/>
              </p:cNvSpPr>
              <p:nvPr/>
            </p:nvSpPr>
            <p:spPr bwMode="auto">
              <a:xfrm>
                <a:off x="5" y="709"/>
                <a:ext cx="1920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Rectangle 115"/>
              <p:cNvSpPr>
                <a:spLocks noChangeArrowheads="1"/>
              </p:cNvSpPr>
              <p:nvPr/>
            </p:nvSpPr>
            <p:spPr bwMode="auto">
              <a:xfrm>
                <a:off x="1919" y="709"/>
                <a:ext cx="6" cy="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Line 116"/>
              <p:cNvSpPr>
                <a:spLocks noChangeShapeType="1"/>
              </p:cNvSpPr>
              <p:nvPr/>
            </p:nvSpPr>
            <p:spPr bwMode="auto">
              <a:xfrm>
                <a:off x="5" y="818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Rectangle 117"/>
              <p:cNvSpPr>
                <a:spLocks noChangeArrowheads="1"/>
              </p:cNvSpPr>
              <p:nvPr/>
            </p:nvSpPr>
            <p:spPr bwMode="auto">
              <a:xfrm>
                <a:off x="5" y="818"/>
                <a:ext cx="224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Rectangle 118"/>
              <p:cNvSpPr>
                <a:spLocks noChangeArrowheads="1"/>
              </p:cNvSpPr>
              <p:nvPr/>
            </p:nvSpPr>
            <p:spPr bwMode="auto">
              <a:xfrm>
                <a:off x="896" y="709"/>
                <a:ext cx="6" cy="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Rectangle 119"/>
              <p:cNvSpPr>
                <a:spLocks noChangeArrowheads="1"/>
              </p:cNvSpPr>
              <p:nvPr/>
            </p:nvSpPr>
            <p:spPr bwMode="auto">
              <a:xfrm>
                <a:off x="1351" y="709"/>
                <a:ext cx="7" cy="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Line 120"/>
              <p:cNvSpPr>
                <a:spLocks noChangeShapeType="1"/>
              </p:cNvSpPr>
              <p:nvPr/>
            </p:nvSpPr>
            <p:spPr bwMode="auto">
              <a:xfrm>
                <a:off x="236" y="818"/>
                <a:ext cx="1683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Rectangle 121"/>
              <p:cNvSpPr>
                <a:spLocks noChangeArrowheads="1"/>
              </p:cNvSpPr>
              <p:nvPr/>
            </p:nvSpPr>
            <p:spPr bwMode="auto">
              <a:xfrm>
                <a:off x="236" y="818"/>
                <a:ext cx="1683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Line 122"/>
              <p:cNvSpPr>
                <a:spLocks noChangeShapeType="1"/>
              </p:cNvSpPr>
              <p:nvPr/>
            </p:nvSpPr>
            <p:spPr bwMode="auto">
              <a:xfrm>
                <a:off x="5" y="928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Rectangle 123"/>
              <p:cNvSpPr>
                <a:spLocks noChangeArrowheads="1"/>
              </p:cNvSpPr>
              <p:nvPr/>
            </p:nvSpPr>
            <p:spPr bwMode="auto">
              <a:xfrm>
                <a:off x="5" y="928"/>
                <a:ext cx="224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Line 124"/>
              <p:cNvSpPr>
                <a:spLocks noChangeShapeType="1"/>
              </p:cNvSpPr>
              <p:nvPr/>
            </p:nvSpPr>
            <p:spPr bwMode="auto">
              <a:xfrm>
                <a:off x="236" y="928"/>
                <a:ext cx="1683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Rectangle 125"/>
              <p:cNvSpPr>
                <a:spLocks noChangeArrowheads="1"/>
              </p:cNvSpPr>
              <p:nvPr/>
            </p:nvSpPr>
            <p:spPr bwMode="auto">
              <a:xfrm>
                <a:off x="236" y="928"/>
                <a:ext cx="1683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Line 126"/>
              <p:cNvSpPr>
                <a:spLocks noChangeShapeType="1"/>
              </p:cNvSpPr>
              <p:nvPr/>
            </p:nvSpPr>
            <p:spPr bwMode="auto">
              <a:xfrm>
                <a:off x="896" y="824"/>
                <a:ext cx="0" cy="21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Rectangle 127"/>
              <p:cNvSpPr>
                <a:spLocks noChangeArrowheads="1"/>
              </p:cNvSpPr>
              <p:nvPr/>
            </p:nvSpPr>
            <p:spPr bwMode="auto">
              <a:xfrm>
                <a:off x="896" y="824"/>
                <a:ext cx="6" cy="213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Line 128"/>
              <p:cNvSpPr>
                <a:spLocks noChangeShapeType="1"/>
              </p:cNvSpPr>
              <p:nvPr/>
            </p:nvSpPr>
            <p:spPr bwMode="auto">
              <a:xfrm>
                <a:off x="1351" y="824"/>
                <a:ext cx="0" cy="21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Rectangle 129"/>
              <p:cNvSpPr>
                <a:spLocks noChangeArrowheads="1"/>
              </p:cNvSpPr>
              <p:nvPr/>
            </p:nvSpPr>
            <p:spPr bwMode="auto">
              <a:xfrm>
                <a:off x="1351" y="824"/>
                <a:ext cx="7" cy="213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Line 130"/>
              <p:cNvSpPr>
                <a:spLocks noChangeShapeType="1"/>
              </p:cNvSpPr>
              <p:nvPr/>
            </p:nvSpPr>
            <p:spPr bwMode="auto">
              <a:xfrm>
                <a:off x="5" y="1037"/>
                <a:ext cx="19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Rectangle 131"/>
              <p:cNvSpPr>
                <a:spLocks noChangeArrowheads="1"/>
              </p:cNvSpPr>
              <p:nvPr/>
            </p:nvSpPr>
            <p:spPr bwMode="auto">
              <a:xfrm>
                <a:off x="5" y="1037"/>
                <a:ext cx="1920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Line 132"/>
              <p:cNvSpPr>
                <a:spLocks noChangeShapeType="1"/>
              </p:cNvSpPr>
              <p:nvPr/>
            </p:nvSpPr>
            <p:spPr bwMode="auto">
              <a:xfrm>
                <a:off x="5" y="1365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Rectangle 133"/>
              <p:cNvSpPr>
                <a:spLocks noChangeArrowheads="1"/>
              </p:cNvSpPr>
              <p:nvPr/>
            </p:nvSpPr>
            <p:spPr bwMode="auto">
              <a:xfrm>
                <a:off x="5" y="1365"/>
                <a:ext cx="224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Line 134"/>
              <p:cNvSpPr>
                <a:spLocks noChangeShapeType="1"/>
              </p:cNvSpPr>
              <p:nvPr/>
            </p:nvSpPr>
            <p:spPr bwMode="auto">
              <a:xfrm>
                <a:off x="236" y="1365"/>
                <a:ext cx="660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Rectangle 135"/>
              <p:cNvSpPr>
                <a:spLocks noChangeArrowheads="1"/>
              </p:cNvSpPr>
              <p:nvPr/>
            </p:nvSpPr>
            <p:spPr bwMode="auto">
              <a:xfrm>
                <a:off x="236" y="1365"/>
                <a:ext cx="660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Line 136"/>
              <p:cNvSpPr>
                <a:spLocks noChangeShapeType="1"/>
              </p:cNvSpPr>
              <p:nvPr/>
            </p:nvSpPr>
            <p:spPr bwMode="auto">
              <a:xfrm>
                <a:off x="1358" y="1365"/>
                <a:ext cx="561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Rectangle 137"/>
              <p:cNvSpPr>
                <a:spLocks noChangeArrowheads="1"/>
              </p:cNvSpPr>
              <p:nvPr/>
            </p:nvSpPr>
            <p:spPr bwMode="auto">
              <a:xfrm>
                <a:off x="1358" y="1365"/>
                <a:ext cx="561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Line 138"/>
              <p:cNvSpPr>
                <a:spLocks noChangeShapeType="1"/>
              </p:cNvSpPr>
              <p:nvPr/>
            </p:nvSpPr>
            <p:spPr bwMode="auto">
              <a:xfrm>
                <a:off x="5" y="1474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Rectangle 139"/>
              <p:cNvSpPr>
                <a:spLocks noChangeArrowheads="1"/>
              </p:cNvSpPr>
              <p:nvPr/>
            </p:nvSpPr>
            <p:spPr bwMode="auto">
              <a:xfrm>
                <a:off x="5" y="1474"/>
                <a:ext cx="224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Line 140"/>
              <p:cNvSpPr>
                <a:spLocks noChangeShapeType="1"/>
              </p:cNvSpPr>
              <p:nvPr/>
            </p:nvSpPr>
            <p:spPr bwMode="auto">
              <a:xfrm>
                <a:off x="236" y="1474"/>
                <a:ext cx="660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Rectangle 141"/>
              <p:cNvSpPr>
                <a:spLocks noChangeArrowheads="1"/>
              </p:cNvSpPr>
              <p:nvPr/>
            </p:nvSpPr>
            <p:spPr bwMode="auto">
              <a:xfrm>
                <a:off x="236" y="1474"/>
                <a:ext cx="660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Line 142"/>
              <p:cNvSpPr>
                <a:spLocks noChangeShapeType="1"/>
              </p:cNvSpPr>
              <p:nvPr/>
            </p:nvSpPr>
            <p:spPr bwMode="auto">
              <a:xfrm>
                <a:off x="1358" y="1474"/>
                <a:ext cx="561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Rectangle 143"/>
              <p:cNvSpPr>
                <a:spLocks noChangeArrowheads="1"/>
              </p:cNvSpPr>
              <p:nvPr/>
            </p:nvSpPr>
            <p:spPr bwMode="auto">
              <a:xfrm>
                <a:off x="1358" y="1474"/>
                <a:ext cx="561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Line 144"/>
              <p:cNvSpPr>
                <a:spLocks noChangeShapeType="1"/>
              </p:cNvSpPr>
              <p:nvPr/>
            </p:nvSpPr>
            <p:spPr bwMode="auto">
              <a:xfrm>
                <a:off x="5" y="1583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Rectangle 145"/>
              <p:cNvSpPr>
                <a:spLocks noChangeArrowheads="1"/>
              </p:cNvSpPr>
              <p:nvPr/>
            </p:nvSpPr>
            <p:spPr bwMode="auto">
              <a:xfrm>
                <a:off x="5" y="1583"/>
                <a:ext cx="224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Line 146"/>
              <p:cNvSpPr>
                <a:spLocks noChangeShapeType="1"/>
              </p:cNvSpPr>
              <p:nvPr/>
            </p:nvSpPr>
            <p:spPr bwMode="auto">
              <a:xfrm>
                <a:off x="236" y="1583"/>
                <a:ext cx="660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Rectangle 147"/>
              <p:cNvSpPr>
                <a:spLocks noChangeArrowheads="1"/>
              </p:cNvSpPr>
              <p:nvPr/>
            </p:nvSpPr>
            <p:spPr bwMode="auto">
              <a:xfrm>
                <a:off x="236" y="1583"/>
                <a:ext cx="660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Line 148"/>
              <p:cNvSpPr>
                <a:spLocks noChangeShapeType="1"/>
              </p:cNvSpPr>
              <p:nvPr/>
            </p:nvSpPr>
            <p:spPr bwMode="auto">
              <a:xfrm>
                <a:off x="1358" y="1583"/>
                <a:ext cx="561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Rectangle 149"/>
              <p:cNvSpPr>
                <a:spLocks noChangeArrowheads="1"/>
              </p:cNvSpPr>
              <p:nvPr/>
            </p:nvSpPr>
            <p:spPr bwMode="auto">
              <a:xfrm>
                <a:off x="1358" y="1583"/>
                <a:ext cx="561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Line 150"/>
              <p:cNvSpPr>
                <a:spLocks noChangeShapeType="1"/>
              </p:cNvSpPr>
              <p:nvPr/>
            </p:nvSpPr>
            <p:spPr bwMode="auto">
              <a:xfrm>
                <a:off x="5" y="1693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Rectangle 151"/>
              <p:cNvSpPr>
                <a:spLocks noChangeArrowheads="1"/>
              </p:cNvSpPr>
              <p:nvPr/>
            </p:nvSpPr>
            <p:spPr bwMode="auto">
              <a:xfrm>
                <a:off x="5" y="1693"/>
                <a:ext cx="224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Line 152"/>
              <p:cNvSpPr>
                <a:spLocks noChangeShapeType="1"/>
              </p:cNvSpPr>
              <p:nvPr/>
            </p:nvSpPr>
            <p:spPr bwMode="auto">
              <a:xfrm>
                <a:off x="236" y="1693"/>
                <a:ext cx="660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Rectangle 153"/>
              <p:cNvSpPr>
                <a:spLocks noChangeArrowheads="1"/>
              </p:cNvSpPr>
              <p:nvPr/>
            </p:nvSpPr>
            <p:spPr bwMode="auto">
              <a:xfrm>
                <a:off x="236" y="1693"/>
                <a:ext cx="660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Line 154"/>
              <p:cNvSpPr>
                <a:spLocks noChangeShapeType="1"/>
              </p:cNvSpPr>
              <p:nvPr/>
            </p:nvSpPr>
            <p:spPr bwMode="auto">
              <a:xfrm>
                <a:off x="1358" y="1693"/>
                <a:ext cx="561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Rectangle 155"/>
              <p:cNvSpPr>
                <a:spLocks noChangeArrowheads="1"/>
              </p:cNvSpPr>
              <p:nvPr/>
            </p:nvSpPr>
            <p:spPr bwMode="auto">
              <a:xfrm>
                <a:off x="1358" y="1693"/>
                <a:ext cx="561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Line 156"/>
              <p:cNvSpPr>
                <a:spLocks noChangeShapeType="1"/>
              </p:cNvSpPr>
              <p:nvPr/>
            </p:nvSpPr>
            <p:spPr bwMode="auto">
              <a:xfrm>
                <a:off x="5" y="1802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Rectangle 157"/>
              <p:cNvSpPr>
                <a:spLocks noChangeArrowheads="1"/>
              </p:cNvSpPr>
              <p:nvPr/>
            </p:nvSpPr>
            <p:spPr bwMode="auto">
              <a:xfrm>
                <a:off x="5" y="1802"/>
                <a:ext cx="224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Line 158"/>
              <p:cNvSpPr>
                <a:spLocks noChangeShapeType="1"/>
              </p:cNvSpPr>
              <p:nvPr/>
            </p:nvSpPr>
            <p:spPr bwMode="auto">
              <a:xfrm>
                <a:off x="236" y="1802"/>
                <a:ext cx="660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Rectangle 159"/>
              <p:cNvSpPr>
                <a:spLocks noChangeArrowheads="1"/>
              </p:cNvSpPr>
              <p:nvPr/>
            </p:nvSpPr>
            <p:spPr bwMode="auto">
              <a:xfrm>
                <a:off x="236" y="1802"/>
                <a:ext cx="660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Line 160"/>
              <p:cNvSpPr>
                <a:spLocks noChangeShapeType="1"/>
              </p:cNvSpPr>
              <p:nvPr/>
            </p:nvSpPr>
            <p:spPr bwMode="auto">
              <a:xfrm>
                <a:off x="1358" y="1802"/>
                <a:ext cx="561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Rectangle 161"/>
              <p:cNvSpPr>
                <a:spLocks noChangeArrowheads="1"/>
              </p:cNvSpPr>
              <p:nvPr/>
            </p:nvSpPr>
            <p:spPr bwMode="auto">
              <a:xfrm>
                <a:off x="1358" y="1802"/>
                <a:ext cx="561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Line 162"/>
              <p:cNvSpPr>
                <a:spLocks noChangeShapeType="1"/>
              </p:cNvSpPr>
              <p:nvPr/>
            </p:nvSpPr>
            <p:spPr bwMode="auto">
              <a:xfrm>
                <a:off x="5" y="2130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Rectangle 163"/>
              <p:cNvSpPr>
                <a:spLocks noChangeArrowheads="1"/>
              </p:cNvSpPr>
              <p:nvPr/>
            </p:nvSpPr>
            <p:spPr bwMode="auto">
              <a:xfrm>
                <a:off x="5" y="2130"/>
                <a:ext cx="224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Line 164"/>
              <p:cNvSpPr>
                <a:spLocks noChangeShapeType="1"/>
              </p:cNvSpPr>
              <p:nvPr/>
            </p:nvSpPr>
            <p:spPr bwMode="auto">
              <a:xfrm>
                <a:off x="236" y="2130"/>
                <a:ext cx="660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Rectangle 165"/>
              <p:cNvSpPr>
                <a:spLocks noChangeArrowheads="1"/>
              </p:cNvSpPr>
              <p:nvPr/>
            </p:nvSpPr>
            <p:spPr bwMode="auto">
              <a:xfrm>
                <a:off x="236" y="2130"/>
                <a:ext cx="660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Line 166"/>
              <p:cNvSpPr>
                <a:spLocks noChangeShapeType="1"/>
              </p:cNvSpPr>
              <p:nvPr/>
            </p:nvSpPr>
            <p:spPr bwMode="auto">
              <a:xfrm>
                <a:off x="1358" y="2130"/>
                <a:ext cx="561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Rectangle 167"/>
              <p:cNvSpPr>
                <a:spLocks noChangeArrowheads="1"/>
              </p:cNvSpPr>
              <p:nvPr/>
            </p:nvSpPr>
            <p:spPr bwMode="auto">
              <a:xfrm>
                <a:off x="1358" y="2130"/>
                <a:ext cx="561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Line 168"/>
              <p:cNvSpPr>
                <a:spLocks noChangeShapeType="1"/>
              </p:cNvSpPr>
              <p:nvPr/>
            </p:nvSpPr>
            <p:spPr bwMode="auto">
              <a:xfrm>
                <a:off x="5" y="2458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Rectangle 169"/>
              <p:cNvSpPr>
                <a:spLocks noChangeArrowheads="1"/>
              </p:cNvSpPr>
              <p:nvPr/>
            </p:nvSpPr>
            <p:spPr bwMode="auto">
              <a:xfrm>
                <a:off x="5" y="2458"/>
                <a:ext cx="224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Line 170"/>
              <p:cNvSpPr>
                <a:spLocks noChangeShapeType="1"/>
              </p:cNvSpPr>
              <p:nvPr/>
            </p:nvSpPr>
            <p:spPr bwMode="auto">
              <a:xfrm>
                <a:off x="236" y="2458"/>
                <a:ext cx="660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Rectangle 171"/>
              <p:cNvSpPr>
                <a:spLocks noChangeArrowheads="1"/>
              </p:cNvSpPr>
              <p:nvPr/>
            </p:nvSpPr>
            <p:spPr bwMode="auto">
              <a:xfrm>
                <a:off x="236" y="2458"/>
                <a:ext cx="660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Line 172"/>
              <p:cNvSpPr>
                <a:spLocks noChangeShapeType="1"/>
              </p:cNvSpPr>
              <p:nvPr/>
            </p:nvSpPr>
            <p:spPr bwMode="auto">
              <a:xfrm>
                <a:off x="1358" y="2458"/>
                <a:ext cx="561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Rectangle 173"/>
              <p:cNvSpPr>
                <a:spLocks noChangeArrowheads="1"/>
              </p:cNvSpPr>
              <p:nvPr/>
            </p:nvSpPr>
            <p:spPr bwMode="auto">
              <a:xfrm>
                <a:off x="1358" y="2458"/>
                <a:ext cx="561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Line 174"/>
              <p:cNvSpPr>
                <a:spLocks noChangeShapeType="1"/>
              </p:cNvSpPr>
              <p:nvPr/>
            </p:nvSpPr>
            <p:spPr bwMode="auto">
              <a:xfrm>
                <a:off x="5" y="2567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Rectangle 175"/>
              <p:cNvSpPr>
                <a:spLocks noChangeArrowheads="1"/>
              </p:cNvSpPr>
              <p:nvPr/>
            </p:nvSpPr>
            <p:spPr bwMode="auto">
              <a:xfrm>
                <a:off x="5" y="2567"/>
                <a:ext cx="224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Line 176"/>
              <p:cNvSpPr>
                <a:spLocks noChangeShapeType="1"/>
              </p:cNvSpPr>
              <p:nvPr/>
            </p:nvSpPr>
            <p:spPr bwMode="auto">
              <a:xfrm>
                <a:off x="236" y="2567"/>
                <a:ext cx="660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Rectangle 177"/>
              <p:cNvSpPr>
                <a:spLocks noChangeArrowheads="1"/>
              </p:cNvSpPr>
              <p:nvPr/>
            </p:nvSpPr>
            <p:spPr bwMode="auto">
              <a:xfrm>
                <a:off x="236" y="2567"/>
                <a:ext cx="660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Line 178"/>
              <p:cNvSpPr>
                <a:spLocks noChangeShapeType="1"/>
              </p:cNvSpPr>
              <p:nvPr/>
            </p:nvSpPr>
            <p:spPr bwMode="auto">
              <a:xfrm>
                <a:off x="1358" y="2567"/>
                <a:ext cx="561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Rectangle 179"/>
              <p:cNvSpPr>
                <a:spLocks noChangeArrowheads="1"/>
              </p:cNvSpPr>
              <p:nvPr/>
            </p:nvSpPr>
            <p:spPr bwMode="auto">
              <a:xfrm>
                <a:off x="1358" y="2567"/>
                <a:ext cx="561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Line 180"/>
              <p:cNvSpPr>
                <a:spLocks noChangeShapeType="1"/>
              </p:cNvSpPr>
              <p:nvPr/>
            </p:nvSpPr>
            <p:spPr bwMode="auto">
              <a:xfrm>
                <a:off x="5" y="2676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Rectangle 181"/>
              <p:cNvSpPr>
                <a:spLocks noChangeArrowheads="1"/>
              </p:cNvSpPr>
              <p:nvPr/>
            </p:nvSpPr>
            <p:spPr bwMode="auto">
              <a:xfrm>
                <a:off x="5" y="2676"/>
                <a:ext cx="224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Line 182"/>
              <p:cNvSpPr>
                <a:spLocks noChangeShapeType="1"/>
              </p:cNvSpPr>
              <p:nvPr/>
            </p:nvSpPr>
            <p:spPr bwMode="auto">
              <a:xfrm>
                <a:off x="236" y="2676"/>
                <a:ext cx="660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Rectangle 183"/>
              <p:cNvSpPr>
                <a:spLocks noChangeArrowheads="1"/>
              </p:cNvSpPr>
              <p:nvPr/>
            </p:nvSpPr>
            <p:spPr bwMode="auto">
              <a:xfrm>
                <a:off x="236" y="2676"/>
                <a:ext cx="660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Line 184"/>
              <p:cNvSpPr>
                <a:spLocks noChangeShapeType="1"/>
              </p:cNvSpPr>
              <p:nvPr/>
            </p:nvSpPr>
            <p:spPr bwMode="auto">
              <a:xfrm>
                <a:off x="1358" y="2676"/>
                <a:ext cx="561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Rectangle 185"/>
              <p:cNvSpPr>
                <a:spLocks noChangeArrowheads="1"/>
              </p:cNvSpPr>
              <p:nvPr/>
            </p:nvSpPr>
            <p:spPr bwMode="auto">
              <a:xfrm>
                <a:off x="1358" y="2676"/>
                <a:ext cx="561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Line 186"/>
              <p:cNvSpPr>
                <a:spLocks noChangeShapeType="1"/>
              </p:cNvSpPr>
              <p:nvPr/>
            </p:nvSpPr>
            <p:spPr bwMode="auto">
              <a:xfrm>
                <a:off x="5" y="3004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Rectangle 187"/>
              <p:cNvSpPr>
                <a:spLocks noChangeArrowheads="1"/>
              </p:cNvSpPr>
              <p:nvPr/>
            </p:nvSpPr>
            <p:spPr bwMode="auto">
              <a:xfrm>
                <a:off x="5" y="3004"/>
                <a:ext cx="224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Line 188"/>
              <p:cNvSpPr>
                <a:spLocks noChangeShapeType="1"/>
              </p:cNvSpPr>
              <p:nvPr/>
            </p:nvSpPr>
            <p:spPr bwMode="auto">
              <a:xfrm>
                <a:off x="236" y="3004"/>
                <a:ext cx="660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Rectangle 189"/>
              <p:cNvSpPr>
                <a:spLocks noChangeArrowheads="1"/>
              </p:cNvSpPr>
              <p:nvPr/>
            </p:nvSpPr>
            <p:spPr bwMode="auto">
              <a:xfrm>
                <a:off x="236" y="3004"/>
                <a:ext cx="660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Line 190"/>
              <p:cNvSpPr>
                <a:spLocks noChangeShapeType="1"/>
              </p:cNvSpPr>
              <p:nvPr/>
            </p:nvSpPr>
            <p:spPr bwMode="auto">
              <a:xfrm>
                <a:off x="1358" y="3004"/>
                <a:ext cx="561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Rectangle 191"/>
              <p:cNvSpPr>
                <a:spLocks noChangeArrowheads="1"/>
              </p:cNvSpPr>
              <p:nvPr/>
            </p:nvSpPr>
            <p:spPr bwMode="auto">
              <a:xfrm>
                <a:off x="1358" y="3004"/>
                <a:ext cx="561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Line 192"/>
              <p:cNvSpPr>
                <a:spLocks noChangeShapeType="1"/>
              </p:cNvSpPr>
              <p:nvPr/>
            </p:nvSpPr>
            <p:spPr bwMode="auto">
              <a:xfrm>
                <a:off x="5" y="3113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Rectangle 193"/>
              <p:cNvSpPr>
                <a:spLocks noChangeArrowheads="1"/>
              </p:cNvSpPr>
              <p:nvPr/>
            </p:nvSpPr>
            <p:spPr bwMode="auto">
              <a:xfrm>
                <a:off x="5" y="3113"/>
                <a:ext cx="224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Line 194"/>
              <p:cNvSpPr>
                <a:spLocks noChangeShapeType="1"/>
              </p:cNvSpPr>
              <p:nvPr/>
            </p:nvSpPr>
            <p:spPr bwMode="auto">
              <a:xfrm>
                <a:off x="236" y="3113"/>
                <a:ext cx="660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Rectangle 195"/>
              <p:cNvSpPr>
                <a:spLocks noChangeArrowheads="1"/>
              </p:cNvSpPr>
              <p:nvPr/>
            </p:nvSpPr>
            <p:spPr bwMode="auto">
              <a:xfrm>
                <a:off x="236" y="3113"/>
                <a:ext cx="660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Line 196"/>
              <p:cNvSpPr>
                <a:spLocks noChangeShapeType="1"/>
              </p:cNvSpPr>
              <p:nvPr/>
            </p:nvSpPr>
            <p:spPr bwMode="auto">
              <a:xfrm>
                <a:off x="1358" y="3113"/>
                <a:ext cx="561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Rectangle 197"/>
              <p:cNvSpPr>
                <a:spLocks noChangeArrowheads="1"/>
              </p:cNvSpPr>
              <p:nvPr/>
            </p:nvSpPr>
            <p:spPr bwMode="auto">
              <a:xfrm>
                <a:off x="1358" y="3113"/>
                <a:ext cx="561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Line 198"/>
              <p:cNvSpPr>
                <a:spLocks noChangeShapeType="1"/>
              </p:cNvSpPr>
              <p:nvPr/>
            </p:nvSpPr>
            <p:spPr bwMode="auto">
              <a:xfrm>
                <a:off x="5" y="3223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Rectangle 199"/>
              <p:cNvSpPr>
                <a:spLocks noChangeArrowheads="1"/>
              </p:cNvSpPr>
              <p:nvPr/>
            </p:nvSpPr>
            <p:spPr bwMode="auto">
              <a:xfrm>
                <a:off x="5" y="3223"/>
                <a:ext cx="224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Line 200"/>
              <p:cNvSpPr>
                <a:spLocks noChangeShapeType="1"/>
              </p:cNvSpPr>
              <p:nvPr/>
            </p:nvSpPr>
            <p:spPr bwMode="auto">
              <a:xfrm>
                <a:off x="236" y="3223"/>
                <a:ext cx="660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Rectangle 201"/>
              <p:cNvSpPr>
                <a:spLocks noChangeArrowheads="1"/>
              </p:cNvSpPr>
              <p:nvPr/>
            </p:nvSpPr>
            <p:spPr bwMode="auto">
              <a:xfrm>
                <a:off x="236" y="3223"/>
                <a:ext cx="660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Line 202"/>
              <p:cNvSpPr>
                <a:spLocks noChangeShapeType="1"/>
              </p:cNvSpPr>
              <p:nvPr/>
            </p:nvSpPr>
            <p:spPr bwMode="auto">
              <a:xfrm>
                <a:off x="1358" y="3223"/>
                <a:ext cx="561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Rectangle 203"/>
              <p:cNvSpPr>
                <a:spLocks noChangeArrowheads="1"/>
              </p:cNvSpPr>
              <p:nvPr/>
            </p:nvSpPr>
            <p:spPr bwMode="auto">
              <a:xfrm>
                <a:off x="1358" y="3223"/>
                <a:ext cx="561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Line 204"/>
              <p:cNvSpPr>
                <a:spLocks noChangeShapeType="1"/>
              </p:cNvSpPr>
              <p:nvPr/>
            </p:nvSpPr>
            <p:spPr bwMode="auto">
              <a:xfrm>
                <a:off x="5" y="3551"/>
                <a:ext cx="22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" name="Rectangle 206"/>
            <p:cNvSpPr>
              <a:spLocks noChangeArrowheads="1"/>
            </p:cNvSpPr>
            <p:nvPr/>
          </p:nvSpPr>
          <p:spPr bwMode="auto">
            <a:xfrm>
              <a:off x="5" y="3551"/>
              <a:ext cx="224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207"/>
            <p:cNvSpPr>
              <a:spLocks noChangeShapeType="1"/>
            </p:cNvSpPr>
            <p:nvPr/>
          </p:nvSpPr>
          <p:spPr bwMode="auto">
            <a:xfrm>
              <a:off x="236" y="3551"/>
              <a:ext cx="660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208"/>
            <p:cNvSpPr>
              <a:spLocks noChangeArrowheads="1"/>
            </p:cNvSpPr>
            <p:nvPr/>
          </p:nvSpPr>
          <p:spPr bwMode="auto">
            <a:xfrm>
              <a:off x="236" y="3551"/>
              <a:ext cx="660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209"/>
            <p:cNvSpPr>
              <a:spLocks noChangeShapeType="1"/>
            </p:cNvSpPr>
            <p:nvPr/>
          </p:nvSpPr>
          <p:spPr bwMode="auto">
            <a:xfrm>
              <a:off x="1358" y="3551"/>
              <a:ext cx="561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210"/>
            <p:cNvSpPr>
              <a:spLocks noChangeArrowheads="1"/>
            </p:cNvSpPr>
            <p:nvPr/>
          </p:nvSpPr>
          <p:spPr bwMode="auto">
            <a:xfrm>
              <a:off x="1358" y="3551"/>
              <a:ext cx="561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211"/>
            <p:cNvSpPr>
              <a:spLocks noChangeShapeType="1"/>
            </p:cNvSpPr>
            <p:nvPr/>
          </p:nvSpPr>
          <p:spPr bwMode="auto">
            <a:xfrm>
              <a:off x="5" y="3660"/>
              <a:ext cx="224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212"/>
            <p:cNvSpPr>
              <a:spLocks noChangeArrowheads="1"/>
            </p:cNvSpPr>
            <p:nvPr/>
          </p:nvSpPr>
          <p:spPr bwMode="auto">
            <a:xfrm>
              <a:off x="5" y="3660"/>
              <a:ext cx="224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213"/>
            <p:cNvSpPr>
              <a:spLocks noChangeShapeType="1"/>
            </p:cNvSpPr>
            <p:nvPr/>
          </p:nvSpPr>
          <p:spPr bwMode="auto">
            <a:xfrm>
              <a:off x="236" y="3660"/>
              <a:ext cx="660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214"/>
            <p:cNvSpPr>
              <a:spLocks noChangeArrowheads="1"/>
            </p:cNvSpPr>
            <p:nvPr/>
          </p:nvSpPr>
          <p:spPr bwMode="auto">
            <a:xfrm>
              <a:off x="236" y="3660"/>
              <a:ext cx="660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215"/>
            <p:cNvSpPr>
              <a:spLocks noChangeShapeType="1"/>
            </p:cNvSpPr>
            <p:nvPr/>
          </p:nvSpPr>
          <p:spPr bwMode="auto">
            <a:xfrm>
              <a:off x="1358" y="3660"/>
              <a:ext cx="561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216"/>
            <p:cNvSpPr>
              <a:spLocks noChangeArrowheads="1"/>
            </p:cNvSpPr>
            <p:nvPr/>
          </p:nvSpPr>
          <p:spPr bwMode="auto">
            <a:xfrm>
              <a:off x="1358" y="3660"/>
              <a:ext cx="561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17"/>
            <p:cNvSpPr>
              <a:spLocks noChangeShapeType="1"/>
            </p:cNvSpPr>
            <p:nvPr/>
          </p:nvSpPr>
          <p:spPr bwMode="auto">
            <a:xfrm>
              <a:off x="5" y="3769"/>
              <a:ext cx="224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8"/>
            <p:cNvSpPr>
              <a:spLocks noChangeArrowheads="1"/>
            </p:cNvSpPr>
            <p:nvPr/>
          </p:nvSpPr>
          <p:spPr bwMode="auto">
            <a:xfrm>
              <a:off x="5" y="3769"/>
              <a:ext cx="224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19"/>
            <p:cNvSpPr>
              <a:spLocks noChangeShapeType="1"/>
            </p:cNvSpPr>
            <p:nvPr/>
          </p:nvSpPr>
          <p:spPr bwMode="auto">
            <a:xfrm>
              <a:off x="236" y="3769"/>
              <a:ext cx="660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20"/>
            <p:cNvSpPr>
              <a:spLocks noChangeArrowheads="1"/>
            </p:cNvSpPr>
            <p:nvPr/>
          </p:nvSpPr>
          <p:spPr bwMode="auto">
            <a:xfrm>
              <a:off x="236" y="3769"/>
              <a:ext cx="660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21"/>
            <p:cNvSpPr>
              <a:spLocks noChangeShapeType="1"/>
            </p:cNvSpPr>
            <p:nvPr/>
          </p:nvSpPr>
          <p:spPr bwMode="auto">
            <a:xfrm>
              <a:off x="1358" y="3769"/>
              <a:ext cx="561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22"/>
            <p:cNvSpPr>
              <a:spLocks noChangeArrowheads="1"/>
            </p:cNvSpPr>
            <p:nvPr/>
          </p:nvSpPr>
          <p:spPr bwMode="auto">
            <a:xfrm>
              <a:off x="1358" y="3769"/>
              <a:ext cx="561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23"/>
            <p:cNvSpPr>
              <a:spLocks noChangeShapeType="1"/>
            </p:cNvSpPr>
            <p:nvPr/>
          </p:nvSpPr>
          <p:spPr bwMode="auto">
            <a:xfrm>
              <a:off x="-2" y="709"/>
              <a:ext cx="0" cy="31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24"/>
            <p:cNvSpPr>
              <a:spLocks noChangeArrowheads="1"/>
            </p:cNvSpPr>
            <p:nvPr/>
          </p:nvSpPr>
          <p:spPr bwMode="auto">
            <a:xfrm>
              <a:off x="-2" y="709"/>
              <a:ext cx="7" cy="31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25"/>
            <p:cNvSpPr>
              <a:spLocks noChangeShapeType="1"/>
            </p:cNvSpPr>
            <p:nvPr/>
          </p:nvSpPr>
          <p:spPr bwMode="auto">
            <a:xfrm>
              <a:off x="229" y="714"/>
              <a:ext cx="0" cy="31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26"/>
            <p:cNvSpPr>
              <a:spLocks noChangeArrowheads="1"/>
            </p:cNvSpPr>
            <p:nvPr/>
          </p:nvSpPr>
          <p:spPr bwMode="auto">
            <a:xfrm>
              <a:off x="229" y="714"/>
              <a:ext cx="7" cy="317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27"/>
            <p:cNvSpPr>
              <a:spLocks noChangeShapeType="1"/>
            </p:cNvSpPr>
            <p:nvPr/>
          </p:nvSpPr>
          <p:spPr bwMode="auto">
            <a:xfrm>
              <a:off x="896" y="1042"/>
              <a:ext cx="0" cy="28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28"/>
            <p:cNvSpPr>
              <a:spLocks noChangeArrowheads="1"/>
            </p:cNvSpPr>
            <p:nvPr/>
          </p:nvSpPr>
          <p:spPr bwMode="auto">
            <a:xfrm>
              <a:off x="896" y="1042"/>
              <a:ext cx="6" cy="284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229"/>
            <p:cNvSpPr>
              <a:spLocks noChangeShapeType="1"/>
            </p:cNvSpPr>
            <p:nvPr/>
          </p:nvSpPr>
          <p:spPr bwMode="auto">
            <a:xfrm>
              <a:off x="1351" y="1042"/>
              <a:ext cx="0" cy="28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30"/>
            <p:cNvSpPr>
              <a:spLocks noChangeArrowheads="1"/>
            </p:cNvSpPr>
            <p:nvPr/>
          </p:nvSpPr>
          <p:spPr bwMode="auto">
            <a:xfrm>
              <a:off x="1351" y="1042"/>
              <a:ext cx="7" cy="284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231"/>
            <p:cNvSpPr>
              <a:spLocks noChangeShapeType="1"/>
            </p:cNvSpPr>
            <p:nvPr/>
          </p:nvSpPr>
          <p:spPr bwMode="auto">
            <a:xfrm>
              <a:off x="5" y="3878"/>
              <a:ext cx="19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232"/>
            <p:cNvSpPr>
              <a:spLocks noChangeArrowheads="1"/>
            </p:cNvSpPr>
            <p:nvPr/>
          </p:nvSpPr>
          <p:spPr bwMode="auto">
            <a:xfrm>
              <a:off x="5" y="3878"/>
              <a:ext cx="1920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233"/>
            <p:cNvSpPr>
              <a:spLocks noChangeShapeType="1"/>
            </p:cNvSpPr>
            <p:nvPr/>
          </p:nvSpPr>
          <p:spPr bwMode="auto">
            <a:xfrm>
              <a:off x="1919" y="714"/>
              <a:ext cx="0" cy="31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234"/>
            <p:cNvSpPr>
              <a:spLocks noChangeArrowheads="1"/>
            </p:cNvSpPr>
            <p:nvPr/>
          </p:nvSpPr>
          <p:spPr bwMode="auto">
            <a:xfrm>
              <a:off x="1919" y="714"/>
              <a:ext cx="6" cy="317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235"/>
            <p:cNvSpPr>
              <a:spLocks noChangeShapeType="1"/>
            </p:cNvSpPr>
            <p:nvPr/>
          </p:nvSpPr>
          <p:spPr bwMode="auto">
            <a:xfrm>
              <a:off x="-2" y="388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236"/>
            <p:cNvSpPr>
              <a:spLocks noChangeArrowheads="1"/>
            </p:cNvSpPr>
            <p:nvPr/>
          </p:nvSpPr>
          <p:spPr bwMode="auto">
            <a:xfrm>
              <a:off x="-2" y="3884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237"/>
            <p:cNvSpPr>
              <a:spLocks noChangeShapeType="1"/>
            </p:cNvSpPr>
            <p:nvPr/>
          </p:nvSpPr>
          <p:spPr bwMode="auto">
            <a:xfrm>
              <a:off x="229" y="388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238"/>
            <p:cNvSpPr>
              <a:spLocks noChangeArrowheads="1"/>
            </p:cNvSpPr>
            <p:nvPr/>
          </p:nvSpPr>
          <p:spPr bwMode="auto">
            <a:xfrm>
              <a:off x="229" y="3884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239"/>
            <p:cNvSpPr>
              <a:spLocks noChangeShapeType="1"/>
            </p:cNvSpPr>
            <p:nvPr/>
          </p:nvSpPr>
          <p:spPr bwMode="auto">
            <a:xfrm>
              <a:off x="896" y="388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240"/>
            <p:cNvSpPr>
              <a:spLocks noChangeArrowheads="1"/>
            </p:cNvSpPr>
            <p:nvPr/>
          </p:nvSpPr>
          <p:spPr bwMode="auto">
            <a:xfrm>
              <a:off x="896" y="3884"/>
              <a:ext cx="6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241"/>
            <p:cNvSpPr>
              <a:spLocks noChangeShapeType="1"/>
            </p:cNvSpPr>
            <p:nvPr/>
          </p:nvSpPr>
          <p:spPr bwMode="auto">
            <a:xfrm>
              <a:off x="1351" y="388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242"/>
            <p:cNvSpPr>
              <a:spLocks noChangeArrowheads="1"/>
            </p:cNvSpPr>
            <p:nvPr/>
          </p:nvSpPr>
          <p:spPr bwMode="auto">
            <a:xfrm>
              <a:off x="1351" y="3884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243"/>
            <p:cNvSpPr>
              <a:spLocks noChangeShapeType="1"/>
            </p:cNvSpPr>
            <p:nvPr/>
          </p:nvSpPr>
          <p:spPr bwMode="auto">
            <a:xfrm>
              <a:off x="1919" y="388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244"/>
            <p:cNvSpPr>
              <a:spLocks noChangeArrowheads="1"/>
            </p:cNvSpPr>
            <p:nvPr/>
          </p:nvSpPr>
          <p:spPr bwMode="auto">
            <a:xfrm>
              <a:off x="1919" y="3884"/>
              <a:ext cx="6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245"/>
            <p:cNvSpPr>
              <a:spLocks noChangeShapeType="1"/>
            </p:cNvSpPr>
            <p:nvPr/>
          </p:nvSpPr>
          <p:spPr bwMode="auto">
            <a:xfrm>
              <a:off x="1925" y="70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246"/>
            <p:cNvSpPr>
              <a:spLocks noChangeArrowheads="1"/>
            </p:cNvSpPr>
            <p:nvPr/>
          </p:nvSpPr>
          <p:spPr bwMode="auto">
            <a:xfrm>
              <a:off x="1925" y="709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247"/>
            <p:cNvSpPr>
              <a:spLocks noChangeShapeType="1"/>
            </p:cNvSpPr>
            <p:nvPr/>
          </p:nvSpPr>
          <p:spPr bwMode="auto">
            <a:xfrm>
              <a:off x="1925" y="81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248"/>
            <p:cNvSpPr>
              <a:spLocks noChangeArrowheads="1"/>
            </p:cNvSpPr>
            <p:nvPr/>
          </p:nvSpPr>
          <p:spPr bwMode="auto">
            <a:xfrm>
              <a:off x="1925" y="818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249"/>
            <p:cNvSpPr>
              <a:spLocks noChangeShapeType="1"/>
            </p:cNvSpPr>
            <p:nvPr/>
          </p:nvSpPr>
          <p:spPr bwMode="auto">
            <a:xfrm>
              <a:off x="1925" y="92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0"/>
            <p:cNvSpPr>
              <a:spLocks noChangeArrowheads="1"/>
            </p:cNvSpPr>
            <p:nvPr/>
          </p:nvSpPr>
          <p:spPr bwMode="auto">
            <a:xfrm>
              <a:off x="1925" y="928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251"/>
            <p:cNvSpPr>
              <a:spLocks noChangeShapeType="1"/>
            </p:cNvSpPr>
            <p:nvPr/>
          </p:nvSpPr>
          <p:spPr bwMode="auto">
            <a:xfrm>
              <a:off x="1925" y="103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252"/>
            <p:cNvSpPr>
              <a:spLocks noChangeArrowheads="1"/>
            </p:cNvSpPr>
            <p:nvPr/>
          </p:nvSpPr>
          <p:spPr bwMode="auto">
            <a:xfrm>
              <a:off x="1925" y="1037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253"/>
            <p:cNvSpPr>
              <a:spLocks noChangeShapeType="1"/>
            </p:cNvSpPr>
            <p:nvPr/>
          </p:nvSpPr>
          <p:spPr bwMode="auto">
            <a:xfrm>
              <a:off x="1925" y="114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54"/>
            <p:cNvSpPr>
              <a:spLocks noChangeArrowheads="1"/>
            </p:cNvSpPr>
            <p:nvPr/>
          </p:nvSpPr>
          <p:spPr bwMode="auto">
            <a:xfrm>
              <a:off x="1925" y="1146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255"/>
            <p:cNvSpPr>
              <a:spLocks noChangeShapeType="1"/>
            </p:cNvSpPr>
            <p:nvPr/>
          </p:nvSpPr>
          <p:spPr bwMode="auto">
            <a:xfrm>
              <a:off x="1925" y="1255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256"/>
            <p:cNvSpPr>
              <a:spLocks noChangeArrowheads="1"/>
            </p:cNvSpPr>
            <p:nvPr/>
          </p:nvSpPr>
          <p:spPr bwMode="auto">
            <a:xfrm>
              <a:off x="1925" y="1255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257"/>
            <p:cNvSpPr>
              <a:spLocks noChangeShapeType="1"/>
            </p:cNvSpPr>
            <p:nvPr/>
          </p:nvSpPr>
          <p:spPr bwMode="auto">
            <a:xfrm>
              <a:off x="1925" y="1365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258"/>
            <p:cNvSpPr>
              <a:spLocks noChangeArrowheads="1"/>
            </p:cNvSpPr>
            <p:nvPr/>
          </p:nvSpPr>
          <p:spPr bwMode="auto">
            <a:xfrm>
              <a:off x="1925" y="1365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259"/>
            <p:cNvSpPr>
              <a:spLocks noChangeShapeType="1"/>
            </p:cNvSpPr>
            <p:nvPr/>
          </p:nvSpPr>
          <p:spPr bwMode="auto">
            <a:xfrm>
              <a:off x="1925" y="147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260"/>
            <p:cNvSpPr>
              <a:spLocks noChangeArrowheads="1"/>
            </p:cNvSpPr>
            <p:nvPr/>
          </p:nvSpPr>
          <p:spPr bwMode="auto">
            <a:xfrm>
              <a:off x="1925" y="1474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261"/>
            <p:cNvSpPr>
              <a:spLocks noChangeShapeType="1"/>
            </p:cNvSpPr>
            <p:nvPr/>
          </p:nvSpPr>
          <p:spPr bwMode="auto">
            <a:xfrm>
              <a:off x="1925" y="1583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262"/>
            <p:cNvSpPr>
              <a:spLocks noChangeArrowheads="1"/>
            </p:cNvSpPr>
            <p:nvPr/>
          </p:nvSpPr>
          <p:spPr bwMode="auto">
            <a:xfrm>
              <a:off x="1925" y="1583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263"/>
            <p:cNvSpPr>
              <a:spLocks noChangeShapeType="1"/>
            </p:cNvSpPr>
            <p:nvPr/>
          </p:nvSpPr>
          <p:spPr bwMode="auto">
            <a:xfrm>
              <a:off x="1925" y="1693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264"/>
            <p:cNvSpPr>
              <a:spLocks noChangeArrowheads="1"/>
            </p:cNvSpPr>
            <p:nvPr/>
          </p:nvSpPr>
          <p:spPr bwMode="auto">
            <a:xfrm>
              <a:off x="1925" y="1693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265"/>
            <p:cNvSpPr>
              <a:spLocks noChangeShapeType="1"/>
            </p:cNvSpPr>
            <p:nvPr/>
          </p:nvSpPr>
          <p:spPr bwMode="auto">
            <a:xfrm>
              <a:off x="1925" y="180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266"/>
            <p:cNvSpPr>
              <a:spLocks noChangeArrowheads="1"/>
            </p:cNvSpPr>
            <p:nvPr/>
          </p:nvSpPr>
          <p:spPr bwMode="auto">
            <a:xfrm>
              <a:off x="1925" y="1802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267"/>
            <p:cNvSpPr>
              <a:spLocks noChangeShapeType="1"/>
            </p:cNvSpPr>
            <p:nvPr/>
          </p:nvSpPr>
          <p:spPr bwMode="auto">
            <a:xfrm>
              <a:off x="1925" y="191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268"/>
            <p:cNvSpPr>
              <a:spLocks noChangeArrowheads="1"/>
            </p:cNvSpPr>
            <p:nvPr/>
          </p:nvSpPr>
          <p:spPr bwMode="auto">
            <a:xfrm>
              <a:off x="1925" y="1911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269"/>
            <p:cNvSpPr>
              <a:spLocks noChangeShapeType="1"/>
            </p:cNvSpPr>
            <p:nvPr/>
          </p:nvSpPr>
          <p:spPr bwMode="auto">
            <a:xfrm>
              <a:off x="1925" y="202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270"/>
            <p:cNvSpPr>
              <a:spLocks noChangeArrowheads="1"/>
            </p:cNvSpPr>
            <p:nvPr/>
          </p:nvSpPr>
          <p:spPr bwMode="auto">
            <a:xfrm>
              <a:off x="1925" y="2021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271"/>
            <p:cNvSpPr>
              <a:spLocks noChangeShapeType="1"/>
            </p:cNvSpPr>
            <p:nvPr/>
          </p:nvSpPr>
          <p:spPr bwMode="auto">
            <a:xfrm>
              <a:off x="1925" y="213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272"/>
            <p:cNvSpPr>
              <a:spLocks noChangeArrowheads="1"/>
            </p:cNvSpPr>
            <p:nvPr/>
          </p:nvSpPr>
          <p:spPr bwMode="auto">
            <a:xfrm>
              <a:off x="1925" y="2130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273"/>
            <p:cNvSpPr>
              <a:spLocks noChangeShapeType="1"/>
            </p:cNvSpPr>
            <p:nvPr/>
          </p:nvSpPr>
          <p:spPr bwMode="auto">
            <a:xfrm>
              <a:off x="1925" y="223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274"/>
            <p:cNvSpPr>
              <a:spLocks noChangeArrowheads="1"/>
            </p:cNvSpPr>
            <p:nvPr/>
          </p:nvSpPr>
          <p:spPr bwMode="auto">
            <a:xfrm>
              <a:off x="1925" y="2239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275"/>
            <p:cNvSpPr>
              <a:spLocks noChangeShapeType="1"/>
            </p:cNvSpPr>
            <p:nvPr/>
          </p:nvSpPr>
          <p:spPr bwMode="auto">
            <a:xfrm>
              <a:off x="1925" y="234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276"/>
            <p:cNvSpPr>
              <a:spLocks noChangeArrowheads="1"/>
            </p:cNvSpPr>
            <p:nvPr/>
          </p:nvSpPr>
          <p:spPr bwMode="auto">
            <a:xfrm>
              <a:off x="1925" y="2348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277"/>
            <p:cNvSpPr>
              <a:spLocks noChangeShapeType="1"/>
            </p:cNvSpPr>
            <p:nvPr/>
          </p:nvSpPr>
          <p:spPr bwMode="auto">
            <a:xfrm>
              <a:off x="1925" y="245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278"/>
            <p:cNvSpPr>
              <a:spLocks noChangeArrowheads="1"/>
            </p:cNvSpPr>
            <p:nvPr/>
          </p:nvSpPr>
          <p:spPr bwMode="auto">
            <a:xfrm>
              <a:off x="1925" y="2458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279"/>
            <p:cNvSpPr>
              <a:spLocks noChangeShapeType="1"/>
            </p:cNvSpPr>
            <p:nvPr/>
          </p:nvSpPr>
          <p:spPr bwMode="auto">
            <a:xfrm>
              <a:off x="1925" y="256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280"/>
            <p:cNvSpPr>
              <a:spLocks noChangeArrowheads="1"/>
            </p:cNvSpPr>
            <p:nvPr/>
          </p:nvSpPr>
          <p:spPr bwMode="auto">
            <a:xfrm>
              <a:off x="1925" y="2567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281"/>
            <p:cNvSpPr>
              <a:spLocks noChangeShapeType="1"/>
            </p:cNvSpPr>
            <p:nvPr/>
          </p:nvSpPr>
          <p:spPr bwMode="auto">
            <a:xfrm>
              <a:off x="1925" y="267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282"/>
            <p:cNvSpPr>
              <a:spLocks noChangeArrowheads="1"/>
            </p:cNvSpPr>
            <p:nvPr/>
          </p:nvSpPr>
          <p:spPr bwMode="auto">
            <a:xfrm>
              <a:off x="1925" y="2676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283"/>
            <p:cNvSpPr>
              <a:spLocks noChangeShapeType="1"/>
            </p:cNvSpPr>
            <p:nvPr/>
          </p:nvSpPr>
          <p:spPr bwMode="auto">
            <a:xfrm>
              <a:off x="1925" y="278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284"/>
            <p:cNvSpPr>
              <a:spLocks noChangeArrowheads="1"/>
            </p:cNvSpPr>
            <p:nvPr/>
          </p:nvSpPr>
          <p:spPr bwMode="auto">
            <a:xfrm>
              <a:off x="1925" y="2786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285"/>
            <p:cNvSpPr>
              <a:spLocks noChangeShapeType="1"/>
            </p:cNvSpPr>
            <p:nvPr/>
          </p:nvSpPr>
          <p:spPr bwMode="auto">
            <a:xfrm>
              <a:off x="1925" y="2895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286"/>
            <p:cNvSpPr>
              <a:spLocks noChangeArrowheads="1"/>
            </p:cNvSpPr>
            <p:nvPr/>
          </p:nvSpPr>
          <p:spPr bwMode="auto">
            <a:xfrm>
              <a:off x="1925" y="2895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287"/>
            <p:cNvSpPr>
              <a:spLocks noChangeShapeType="1"/>
            </p:cNvSpPr>
            <p:nvPr/>
          </p:nvSpPr>
          <p:spPr bwMode="auto">
            <a:xfrm>
              <a:off x="1925" y="300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288"/>
            <p:cNvSpPr>
              <a:spLocks noChangeArrowheads="1"/>
            </p:cNvSpPr>
            <p:nvPr/>
          </p:nvSpPr>
          <p:spPr bwMode="auto">
            <a:xfrm>
              <a:off x="1925" y="3004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289"/>
            <p:cNvSpPr>
              <a:spLocks noChangeShapeType="1"/>
            </p:cNvSpPr>
            <p:nvPr/>
          </p:nvSpPr>
          <p:spPr bwMode="auto">
            <a:xfrm>
              <a:off x="1925" y="3113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290"/>
            <p:cNvSpPr>
              <a:spLocks noChangeArrowheads="1"/>
            </p:cNvSpPr>
            <p:nvPr/>
          </p:nvSpPr>
          <p:spPr bwMode="auto">
            <a:xfrm>
              <a:off x="1925" y="3113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291"/>
            <p:cNvSpPr>
              <a:spLocks noChangeShapeType="1"/>
            </p:cNvSpPr>
            <p:nvPr/>
          </p:nvSpPr>
          <p:spPr bwMode="auto">
            <a:xfrm>
              <a:off x="1925" y="3223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292"/>
            <p:cNvSpPr>
              <a:spLocks noChangeArrowheads="1"/>
            </p:cNvSpPr>
            <p:nvPr/>
          </p:nvSpPr>
          <p:spPr bwMode="auto">
            <a:xfrm>
              <a:off x="1925" y="3223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293"/>
            <p:cNvSpPr>
              <a:spLocks noChangeShapeType="1"/>
            </p:cNvSpPr>
            <p:nvPr/>
          </p:nvSpPr>
          <p:spPr bwMode="auto">
            <a:xfrm>
              <a:off x="1925" y="333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294"/>
            <p:cNvSpPr>
              <a:spLocks noChangeArrowheads="1"/>
            </p:cNvSpPr>
            <p:nvPr/>
          </p:nvSpPr>
          <p:spPr bwMode="auto">
            <a:xfrm>
              <a:off x="1925" y="3332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295"/>
            <p:cNvSpPr>
              <a:spLocks noChangeShapeType="1"/>
            </p:cNvSpPr>
            <p:nvPr/>
          </p:nvSpPr>
          <p:spPr bwMode="auto">
            <a:xfrm>
              <a:off x="1925" y="344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296"/>
            <p:cNvSpPr>
              <a:spLocks noChangeArrowheads="1"/>
            </p:cNvSpPr>
            <p:nvPr/>
          </p:nvSpPr>
          <p:spPr bwMode="auto">
            <a:xfrm>
              <a:off x="1925" y="3441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297"/>
            <p:cNvSpPr>
              <a:spLocks noChangeShapeType="1"/>
            </p:cNvSpPr>
            <p:nvPr/>
          </p:nvSpPr>
          <p:spPr bwMode="auto">
            <a:xfrm>
              <a:off x="1925" y="355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298"/>
            <p:cNvSpPr>
              <a:spLocks noChangeArrowheads="1"/>
            </p:cNvSpPr>
            <p:nvPr/>
          </p:nvSpPr>
          <p:spPr bwMode="auto">
            <a:xfrm>
              <a:off x="1925" y="3551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Line 299"/>
            <p:cNvSpPr>
              <a:spLocks noChangeShapeType="1"/>
            </p:cNvSpPr>
            <p:nvPr/>
          </p:nvSpPr>
          <p:spPr bwMode="auto">
            <a:xfrm>
              <a:off x="1925" y="366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300"/>
            <p:cNvSpPr>
              <a:spLocks noChangeArrowheads="1"/>
            </p:cNvSpPr>
            <p:nvPr/>
          </p:nvSpPr>
          <p:spPr bwMode="auto">
            <a:xfrm>
              <a:off x="1925" y="3660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301"/>
            <p:cNvSpPr>
              <a:spLocks noChangeShapeType="1"/>
            </p:cNvSpPr>
            <p:nvPr/>
          </p:nvSpPr>
          <p:spPr bwMode="auto">
            <a:xfrm>
              <a:off x="1925" y="376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302"/>
            <p:cNvSpPr>
              <a:spLocks noChangeArrowheads="1"/>
            </p:cNvSpPr>
            <p:nvPr/>
          </p:nvSpPr>
          <p:spPr bwMode="auto">
            <a:xfrm>
              <a:off x="1925" y="3769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Line 303"/>
            <p:cNvSpPr>
              <a:spLocks noChangeShapeType="1"/>
            </p:cNvSpPr>
            <p:nvPr/>
          </p:nvSpPr>
          <p:spPr bwMode="auto">
            <a:xfrm>
              <a:off x="1925" y="387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304"/>
            <p:cNvSpPr>
              <a:spLocks noChangeArrowheads="1"/>
            </p:cNvSpPr>
            <p:nvPr/>
          </p:nvSpPr>
          <p:spPr bwMode="auto">
            <a:xfrm>
              <a:off x="1925" y="3878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9" name="Group 307"/>
          <p:cNvGrpSpPr>
            <a:grpSpLocks noChangeAspect="1"/>
          </p:cNvGrpSpPr>
          <p:nvPr/>
        </p:nvGrpSpPr>
        <p:grpSpPr bwMode="auto">
          <a:xfrm>
            <a:off x="3486150" y="1125538"/>
            <a:ext cx="2322512" cy="5075237"/>
            <a:chOff x="2275" y="709"/>
            <a:chExt cx="1463" cy="3197"/>
          </a:xfrm>
        </p:grpSpPr>
        <p:sp>
          <p:nvSpPr>
            <p:cNvPr id="310" name="AutoShape 306"/>
            <p:cNvSpPr>
              <a:spLocks noChangeAspect="1" noChangeArrowheads="1" noTextEdit="1"/>
            </p:cNvSpPr>
            <p:nvPr/>
          </p:nvSpPr>
          <p:spPr bwMode="auto">
            <a:xfrm>
              <a:off x="2275" y="709"/>
              <a:ext cx="1399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Rectangle 308"/>
            <p:cNvSpPr>
              <a:spLocks noChangeArrowheads="1"/>
            </p:cNvSpPr>
            <p:nvPr/>
          </p:nvSpPr>
          <p:spPr bwMode="auto">
            <a:xfrm>
              <a:off x="3324" y="1037"/>
              <a:ext cx="350" cy="11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Rectangle 309"/>
            <p:cNvSpPr>
              <a:spLocks noChangeArrowheads="1"/>
            </p:cNvSpPr>
            <p:nvPr/>
          </p:nvSpPr>
          <p:spPr bwMode="auto">
            <a:xfrm>
              <a:off x="2275" y="1146"/>
              <a:ext cx="1399" cy="11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Rectangle 310"/>
            <p:cNvSpPr>
              <a:spLocks noChangeArrowheads="1"/>
            </p:cNvSpPr>
            <p:nvPr/>
          </p:nvSpPr>
          <p:spPr bwMode="auto">
            <a:xfrm>
              <a:off x="3324" y="1255"/>
              <a:ext cx="350" cy="11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Rectangle 311"/>
            <p:cNvSpPr>
              <a:spLocks noChangeArrowheads="1"/>
            </p:cNvSpPr>
            <p:nvPr/>
          </p:nvSpPr>
          <p:spPr bwMode="auto">
            <a:xfrm>
              <a:off x="3324" y="1365"/>
              <a:ext cx="350" cy="11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Rectangle 312"/>
            <p:cNvSpPr>
              <a:spLocks noChangeArrowheads="1"/>
            </p:cNvSpPr>
            <p:nvPr/>
          </p:nvSpPr>
          <p:spPr bwMode="auto">
            <a:xfrm>
              <a:off x="3324" y="1474"/>
              <a:ext cx="350" cy="11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Rectangle 313"/>
            <p:cNvSpPr>
              <a:spLocks noChangeArrowheads="1"/>
            </p:cNvSpPr>
            <p:nvPr/>
          </p:nvSpPr>
          <p:spPr bwMode="auto">
            <a:xfrm>
              <a:off x="3324" y="1583"/>
              <a:ext cx="350" cy="11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Rectangle 314"/>
            <p:cNvSpPr>
              <a:spLocks noChangeArrowheads="1"/>
            </p:cNvSpPr>
            <p:nvPr/>
          </p:nvSpPr>
          <p:spPr bwMode="auto">
            <a:xfrm>
              <a:off x="3324" y="1693"/>
              <a:ext cx="350" cy="11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Rectangle 315"/>
            <p:cNvSpPr>
              <a:spLocks noChangeArrowheads="1"/>
            </p:cNvSpPr>
            <p:nvPr/>
          </p:nvSpPr>
          <p:spPr bwMode="auto">
            <a:xfrm>
              <a:off x="3324" y="1802"/>
              <a:ext cx="350" cy="11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Rectangle 316"/>
            <p:cNvSpPr>
              <a:spLocks noChangeArrowheads="1"/>
            </p:cNvSpPr>
            <p:nvPr/>
          </p:nvSpPr>
          <p:spPr bwMode="auto">
            <a:xfrm>
              <a:off x="2275" y="1911"/>
              <a:ext cx="1399" cy="11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Rectangle 317"/>
            <p:cNvSpPr>
              <a:spLocks noChangeArrowheads="1"/>
            </p:cNvSpPr>
            <p:nvPr/>
          </p:nvSpPr>
          <p:spPr bwMode="auto">
            <a:xfrm>
              <a:off x="3324" y="2021"/>
              <a:ext cx="350" cy="11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Rectangle 318"/>
            <p:cNvSpPr>
              <a:spLocks noChangeArrowheads="1"/>
            </p:cNvSpPr>
            <p:nvPr/>
          </p:nvSpPr>
          <p:spPr bwMode="auto">
            <a:xfrm>
              <a:off x="3324" y="2130"/>
              <a:ext cx="350" cy="11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Rectangle 319"/>
            <p:cNvSpPr>
              <a:spLocks noChangeArrowheads="1"/>
            </p:cNvSpPr>
            <p:nvPr/>
          </p:nvSpPr>
          <p:spPr bwMode="auto">
            <a:xfrm>
              <a:off x="2275" y="2239"/>
              <a:ext cx="1399" cy="11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Rectangle 320"/>
            <p:cNvSpPr>
              <a:spLocks noChangeArrowheads="1"/>
            </p:cNvSpPr>
            <p:nvPr/>
          </p:nvSpPr>
          <p:spPr bwMode="auto">
            <a:xfrm>
              <a:off x="3324" y="2348"/>
              <a:ext cx="350" cy="11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Rectangle 321"/>
            <p:cNvSpPr>
              <a:spLocks noChangeArrowheads="1"/>
            </p:cNvSpPr>
            <p:nvPr/>
          </p:nvSpPr>
          <p:spPr bwMode="auto">
            <a:xfrm>
              <a:off x="3324" y="2458"/>
              <a:ext cx="350" cy="11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Rectangle 322"/>
            <p:cNvSpPr>
              <a:spLocks noChangeArrowheads="1"/>
            </p:cNvSpPr>
            <p:nvPr/>
          </p:nvSpPr>
          <p:spPr bwMode="auto">
            <a:xfrm>
              <a:off x="3324" y="2567"/>
              <a:ext cx="350" cy="11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Rectangle 323"/>
            <p:cNvSpPr>
              <a:spLocks noChangeArrowheads="1"/>
            </p:cNvSpPr>
            <p:nvPr/>
          </p:nvSpPr>
          <p:spPr bwMode="auto">
            <a:xfrm>
              <a:off x="3324" y="2676"/>
              <a:ext cx="350" cy="11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Rectangle 324"/>
            <p:cNvSpPr>
              <a:spLocks noChangeArrowheads="1"/>
            </p:cNvSpPr>
            <p:nvPr/>
          </p:nvSpPr>
          <p:spPr bwMode="auto">
            <a:xfrm>
              <a:off x="2275" y="2786"/>
              <a:ext cx="1399" cy="11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Rectangle 325"/>
            <p:cNvSpPr>
              <a:spLocks noChangeArrowheads="1"/>
            </p:cNvSpPr>
            <p:nvPr/>
          </p:nvSpPr>
          <p:spPr bwMode="auto">
            <a:xfrm>
              <a:off x="3324" y="2895"/>
              <a:ext cx="350" cy="11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Rectangle 326"/>
            <p:cNvSpPr>
              <a:spLocks noChangeArrowheads="1"/>
            </p:cNvSpPr>
            <p:nvPr/>
          </p:nvSpPr>
          <p:spPr bwMode="auto">
            <a:xfrm>
              <a:off x="3324" y="3004"/>
              <a:ext cx="350" cy="11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Rectangle 327"/>
            <p:cNvSpPr>
              <a:spLocks noChangeArrowheads="1"/>
            </p:cNvSpPr>
            <p:nvPr/>
          </p:nvSpPr>
          <p:spPr bwMode="auto">
            <a:xfrm>
              <a:off x="3324" y="3113"/>
              <a:ext cx="350" cy="11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Rectangle 328"/>
            <p:cNvSpPr>
              <a:spLocks noChangeArrowheads="1"/>
            </p:cNvSpPr>
            <p:nvPr/>
          </p:nvSpPr>
          <p:spPr bwMode="auto">
            <a:xfrm>
              <a:off x="3324" y="3223"/>
              <a:ext cx="350" cy="11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Rectangle 329"/>
            <p:cNvSpPr>
              <a:spLocks noChangeArrowheads="1"/>
            </p:cNvSpPr>
            <p:nvPr/>
          </p:nvSpPr>
          <p:spPr bwMode="auto">
            <a:xfrm>
              <a:off x="2275" y="3332"/>
              <a:ext cx="1399" cy="11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Rectangle 330"/>
            <p:cNvSpPr>
              <a:spLocks noChangeArrowheads="1"/>
            </p:cNvSpPr>
            <p:nvPr/>
          </p:nvSpPr>
          <p:spPr bwMode="auto">
            <a:xfrm>
              <a:off x="3324" y="3441"/>
              <a:ext cx="350" cy="11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Rectangle 331"/>
            <p:cNvSpPr>
              <a:spLocks noChangeArrowheads="1"/>
            </p:cNvSpPr>
            <p:nvPr/>
          </p:nvSpPr>
          <p:spPr bwMode="auto">
            <a:xfrm>
              <a:off x="3324" y="3551"/>
              <a:ext cx="350" cy="1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Rectangle 332"/>
            <p:cNvSpPr>
              <a:spLocks noChangeArrowheads="1"/>
            </p:cNvSpPr>
            <p:nvPr/>
          </p:nvSpPr>
          <p:spPr bwMode="auto">
            <a:xfrm>
              <a:off x="3324" y="3660"/>
              <a:ext cx="350" cy="11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Rectangle 333"/>
            <p:cNvSpPr>
              <a:spLocks noChangeArrowheads="1"/>
            </p:cNvSpPr>
            <p:nvPr/>
          </p:nvSpPr>
          <p:spPr bwMode="auto">
            <a:xfrm>
              <a:off x="3324" y="3769"/>
              <a:ext cx="350" cy="11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Rectangle 334"/>
            <p:cNvSpPr>
              <a:spLocks noChangeArrowheads="1"/>
            </p:cNvSpPr>
            <p:nvPr/>
          </p:nvSpPr>
          <p:spPr bwMode="auto">
            <a:xfrm>
              <a:off x="2296" y="829"/>
              <a:ext cx="108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altLang="en-US" sz="1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Сировинна деревина</a:t>
              </a: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, </a:t>
              </a:r>
              <a:r>
                <a:rPr kumimoji="0" lang="uk-UA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у млн</a:t>
              </a: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. </a:t>
              </a:r>
              <a:r>
                <a:rPr kumimoji="0" lang="uk-UA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м</a:t>
              </a: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³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8" name="Rectangle 335"/>
            <p:cNvSpPr>
              <a:spLocks noChangeArrowheads="1"/>
            </p:cNvSpPr>
            <p:nvPr/>
          </p:nvSpPr>
          <p:spPr bwMode="auto">
            <a:xfrm>
              <a:off x="3353" y="829"/>
              <a:ext cx="36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 охоплено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9" name="Rectangle 336"/>
            <p:cNvSpPr>
              <a:spLocks noChangeArrowheads="1"/>
            </p:cNvSpPr>
            <p:nvPr/>
          </p:nvSpPr>
          <p:spPr bwMode="auto">
            <a:xfrm>
              <a:off x="2639" y="939"/>
              <a:ext cx="22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всього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0" name="Rectangle 337"/>
            <p:cNvSpPr>
              <a:spLocks noChangeArrowheads="1"/>
            </p:cNvSpPr>
            <p:nvPr/>
          </p:nvSpPr>
          <p:spPr bwMode="auto">
            <a:xfrm>
              <a:off x="3410" y="939"/>
              <a:ext cx="11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у</a:t>
              </a: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%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1" name="Rectangle 338"/>
            <p:cNvSpPr>
              <a:spLocks noChangeArrowheads="1"/>
            </p:cNvSpPr>
            <p:nvPr/>
          </p:nvSpPr>
          <p:spPr bwMode="auto">
            <a:xfrm>
              <a:off x="3474" y="1048"/>
              <a:ext cx="25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66,0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2" name="Rectangle 339"/>
            <p:cNvSpPr>
              <a:spLocks noChangeArrowheads="1"/>
            </p:cNvSpPr>
            <p:nvPr/>
          </p:nvSpPr>
          <p:spPr bwMode="auto">
            <a:xfrm>
              <a:off x="3032" y="1157"/>
              <a:ext cx="38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17,031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3" name="Rectangle 340"/>
            <p:cNvSpPr>
              <a:spLocks noChangeArrowheads="1"/>
            </p:cNvSpPr>
            <p:nvPr/>
          </p:nvSpPr>
          <p:spPr bwMode="auto">
            <a:xfrm>
              <a:off x="3474" y="1157"/>
              <a:ext cx="26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66,9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4" name="Rectangle 341"/>
            <p:cNvSpPr>
              <a:spLocks noChangeArrowheads="1"/>
            </p:cNvSpPr>
            <p:nvPr/>
          </p:nvSpPr>
          <p:spPr bwMode="auto">
            <a:xfrm>
              <a:off x="3032" y="1266"/>
              <a:ext cx="3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17,689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5" name="Rectangle 342"/>
            <p:cNvSpPr>
              <a:spLocks noChangeArrowheads="1"/>
            </p:cNvSpPr>
            <p:nvPr/>
          </p:nvSpPr>
          <p:spPr bwMode="auto">
            <a:xfrm>
              <a:off x="3474" y="1266"/>
              <a:ext cx="25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68,3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6" name="Rectangle 343"/>
            <p:cNvSpPr>
              <a:spLocks noChangeArrowheads="1"/>
            </p:cNvSpPr>
            <p:nvPr/>
          </p:nvSpPr>
          <p:spPr bwMode="auto">
            <a:xfrm>
              <a:off x="3032" y="1376"/>
              <a:ext cx="3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18,420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7" name="Rectangle 344"/>
            <p:cNvSpPr>
              <a:spLocks noChangeArrowheads="1"/>
            </p:cNvSpPr>
            <p:nvPr/>
          </p:nvSpPr>
          <p:spPr bwMode="auto">
            <a:xfrm>
              <a:off x="3474" y="1376"/>
              <a:ext cx="25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69,7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8" name="Rectangle 345"/>
            <p:cNvSpPr>
              <a:spLocks noChangeArrowheads="1"/>
            </p:cNvSpPr>
            <p:nvPr/>
          </p:nvSpPr>
          <p:spPr bwMode="auto">
            <a:xfrm>
              <a:off x="3032" y="1485"/>
              <a:ext cx="3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18,692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9" name="Rectangle 346"/>
            <p:cNvSpPr>
              <a:spLocks noChangeArrowheads="1"/>
            </p:cNvSpPr>
            <p:nvPr/>
          </p:nvSpPr>
          <p:spPr bwMode="auto">
            <a:xfrm>
              <a:off x="3474" y="1485"/>
              <a:ext cx="25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71,1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0" name="Rectangle 347"/>
            <p:cNvSpPr>
              <a:spLocks noChangeArrowheads="1"/>
            </p:cNvSpPr>
            <p:nvPr/>
          </p:nvSpPr>
          <p:spPr bwMode="auto">
            <a:xfrm>
              <a:off x="3032" y="1594"/>
              <a:ext cx="3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19,746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1" name="Rectangle 348"/>
            <p:cNvSpPr>
              <a:spLocks noChangeArrowheads="1"/>
            </p:cNvSpPr>
            <p:nvPr/>
          </p:nvSpPr>
          <p:spPr bwMode="auto">
            <a:xfrm>
              <a:off x="3474" y="1594"/>
              <a:ext cx="25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72,5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2" name="Rectangle 349"/>
            <p:cNvSpPr>
              <a:spLocks noChangeArrowheads="1"/>
            </p:cNvSpPr>
            <p:nvPr/>
          </p:nvSpPr>
          <p:spPr bwMode="auto">
            <a:xfrm>
              <a:off x="3032" y="1704"/>
              <a:ext cx="3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20,020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3" name="Rectangle 350"/>
            <p:cNvSpPr>
              <a:spLocks noChangeArrowheads="1"/>
            </p:cNvSpPr>
            <p:nvPr/>
          </p:nvSpPr>
          <p:spPr bwMode="auto">
            <a:xfrm>
              <a:off x="3474" y="1704"/>
              <a:ext cx="25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73,9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4" name="Rectangle 351"/>
            <p:cNvSpPr>
              <a:spLocks noChangeArrowheads="1"/>
            </p:cNvSpPr>
            <p:nvPr/>
          </p:nvSpPr>
          <p:spPr bwMode="auto">
            <a:xfrm>
              <a:off x="3032" y="1813"/>
              <a:ext cx="3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20,636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5" name="Rectangle 352"/>
            <p:cNvSpPr>
              <a:spLocks noChangeArrowheads="1"/>
            </p:cNvSpPr>
            <p:nvPr/>
          </p:nvSpPr>
          <p:spPr bwMode="auto">
            <a:xfrm>
              <a:off x="3474" y="1813"/>
              <a:ext cx="25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75,3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6" name="Rectangle 353"/>
            <p:cNvSpPr>
              <a:spLocks noChangeArrowheads="1"/>
            </p:cNvSpPr>
            <p:nvPr/>
          </p:nvSpPr>
          <p:spPr bwMode="auto">
            <a:xfrm>
              <a:off x="3032" y="1922"/>
              <a:ext cx="38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21,392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7" name="Rectangle 354"/>
            <p:cNvSpPr>
              <a:spLocks noChangeArrowheads="1"/>
            </p:cNvSpPr>
            <p:nvPr/>
          </p:nvSpPr>
          <p:spPr bwMode="auto">
            <a:xfrm>
              <a:off x="3474" y="1922"/>
              <a:ext cx="26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76,7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8" name="Rectangle 355"/>
            <p:cNvSpPr>
              <a:spLocks noChangeArrowheads="1"/>
            </p:cNvSpPr>
            <p:nvPr/>
          </p:nvSpPr>
          <p:spPr bwMode="auto">
            <a:xfrm>
              <a:off x="3032" y="2031"/>
              <a:ext cx="3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22,313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9" name="Rectangle 356"/>
            <p:cNvSpPr>
              <a:spLocks noChangeArrowheads="1"/>
            </p:cNvSpPr>
            <p:nvPr/>
          </p:nvSpPr>
          <p:spPr bwMode="auto">
            <a:xfrm>
              <a:off x="3474" y="2031"/>
              <a:ext cx="25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78,2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0" name="Rectangle 357"/>
            <p:cNvSpPr>
              <a:spLocks noChangeArrowheads="1"/>
            </p:cNvSpPr>
            <p:nvPr/>
          </p:nvSpPr>
          <p:spPr bwMode="auto">
            <a:xfrm>
              <a:off x="3032" y="2141"/>
              <a:ext cx="3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25,296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1" name="Rectangle 358"/>
            <p:cNvSpPr>
              <a:spLocks noChangeArrowheads="1"/>
            </p:cNvSpPr>
            <p:nvPr/>
          </p:nvSpPr>
          <p:spPr bwMode="auto">
            <a:xfrm>
              <a:off x="3474" y="2141"/>
              <a:ext cx="25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79,7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2" name="Rectangle 359"/>
            <p:cNvSpPr>
              <a:spLocks noChangeArrowheads="1"/>
            </p:cNvSpPr>
            <p:nvPr/>
          </p:nvSpPr>
          <p:spPr bwMode="auto">
            <a:xfrm>
              <a:off x="3032" y="2250"/>
              <a:ext cx="38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27,961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3" name="Rectangle 360"/>
            <p:cNvSpPr>
              <a:spLocks noChangeArrowheads="1"/>
            </p:cNvSpPr>
            <p:nvPr/>
          </p:nvSpPr>
          <p:spPr bwMode="auto">
            <a:xfrm>
              <a:off x="3474" y="2250"/>
              <a:ext cx="26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81,1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4" name="Rectangle 361"/>
            <p:cNvSpPr>
              <a:spLocks noChangeArrowheads="1"/>
            </p:cNvSpPr>
            <p:nvPr/>
          </p:nvSpPr>
          <p:spPr bwMode="auto">
            <a:xfrm>
              <a:off x="3032" y="2359"/>
              <a:ext cx="3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31,066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5" name="Rectangle 362"/>
            <p:cNvSpPr>
              <a:spLocks noChangeArrowheads="1"/>
            </p:cNvSpPr>
            <p:nvPr/>
          </p:nvSpPr>
          <p:spPr bwMode="auto">
            <a:xfrm>
              <a:off x="3474" y="2359"/>
              <a:ext cx="25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81,8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6" name="Rectangle 363"/>
            <p:cNvSpPr>
              <a:spLocks noChangeArrowheads="1"/>
            </p:cNvSpPr>
            <p:nvPr/>
          </p:nvSpPr>
          <p:spPr bwMode="auto">
            <a:xfrm>
              <a:off x="3032" y="2469"/>
              <a:ext cx="3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32,403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7" name="Rectangle 364"/>
            <p:cNvSpPr>
              <a:spLocks noChangeArrowheads="1"/>
            </p:cNvSpPr>
            <p:nvPr/>
          </p:nvSpPr>
          <p:spPr bwMode="auto">
            <a:xfrm>
              <a:off x="3474" y="2469"/>
              <a:ext cx="25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82,5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8" name="Rectangle 365"/>
            <p:cNvSpPr>
              <a:spLocks noChangeArrowheads="1"/>
            </p:cNvSpPr>
            <p:nvPr/>
          </p:nvSpPr>
          <p:spPr bwMode="auto">
            <a:xfrm>
              <a:off x="3032" y="2578"/>
              <a:ext cx="3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30,215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9" name="Rectangle 366"/>
            <p:cNvSpPr>
              <a:spLocks noChangeArrowheads="1"/>
            </p:cNvSpPr>
            <p:nvPr/>
          </p:nvSpPr>
          <p:spPr bwMode="auto">
            <a:xfrm>
              <a:off x="3474" y="2578"/>
              <a:ext cx="25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83,2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0" name="Rectangle 367"/>
            <p:cNvSpPr>
              <a:spLocks noChangeArrowheads="1"/>
            </p:cNvSpPr>
            <p:nvPr/>
          </p:nvSpPr>
          <p:spPr bwMode="auto">
            <a:xfrm>
              <a:off x="3032" y="2687"/>
              <a:ext cx="3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27,246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1" name="Rectangle 368"/>
            <p:cNvSpPr>
              <a:spLocks noChangeArrowheads="1"/>
            </p:cNvSpPr>
            <p:nvPr/>
          </p:nvSpPr>
          <p:spPr bwMode="auto">
            <a:xfrm>
              <a:off x="3474" y="2687"/>
              <a:ext cx="25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83,9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2" name="Rectangle 369"/>
            <p:cNvSpPr>
              <a:spLocks noChangeArrowheads="1"/>
            </p:cNvSpPr>
            <p:nvPr/>
          </p:nvSpPr>
          <p:spPr bwMode="auto">
            <a:xfrm>
              <a:off x="3032" y="2796"/>
              <a:ext cx="38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29,579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3" name="Rectangle 370"/>
            <p:cNvSpPr>
              <a:spLocks noChangeArrowheads="1"/>
            </p:cNvSpPr>
            <p:nvPr/>
          </p:nvSpPr>
          <p:spPr bwMode="auto">
            <a:xfrm>
              <a:off x="3474" y="2796"/>
              <a:ext cx="26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84,5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4" name="Rectangle 371"/>
            <p:cNvSpPr>
              <a:spLocks noChangeArrowheads="1"/>
            </p:cNvSpPr>
            <p:nvPr/>
          </p:nvSpPr>
          <p:spPr bwMode="auto">
            <a:xfrm>
              <a:off x="3032" y="2906"/>
              <a:ext cx="3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30,826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5" name="Rectangle 372"/>
            <p:cNvSpPr>
              <a:spLocks noChangeArrowheads="1"/>
            </p:cNvSpPr>
            <p:nvPr/>
          </p:nvSpPr>
          <p:spPr bwMode="auto">
            <a:xfrm>
              <a:off x="3474" y="2906"/>
              <a:ext cx="25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85,1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6" name="Rectangle 373"/>
            <p:cNvSpPr>
              <a:spLocks noChangeArrowheads="1"/>
            </p:cNvSpPr>
            <p:nvPr/>
          </p:nvSpPr>
          <p:spPr bwMode="auto">
            <a:xfrm>
              <a:off x="3032" y="3015"/>
              <a:ext cx="3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28,647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7" name="Rectangle 374"/>
            <p:cNvSpPr>
              <a:spLocks noChangeArrowheads="1"/>
            </p:cNvSpPr>
            <p:nvPr/>
          </p:nvSpPr>
          <p:spPr bwMode="auto">
            <a:xfrm>
              <a:off x="3474" y="3015"/>
              <a:ext cx="25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85,6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8" name="Rectangle 375"/>
            <p:cNvSpPr>
              <a:spLocks noChangeArrowheads="1"/>
            </p:cNvSpPr>
            <p:nvPr/>
          </p:nvSpPr>
          <p:spPr bwMode="auto">
            <a:xfrm>
              <a:off x="3032" y="3124"/>
              <a:ext cx="3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29,395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9" name="Rectangle 376"/>
            <p:cNvSpPr>
              <a:spLocks noChangeArrowheads="1"/>
            </p:cNvSpPr>
            <p:nvPr/>
          </p:nvSpPr>
          <p:spPr bwMode="auto">
            <a:xfrm>
              <a:off x="3474" y="3124"/>
              <a:ext cx="25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86,2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0" name="Rectangle 377"/>
            <p:cNvSpPr>
              <a:spLocks noChangeArrowheads="1"/>
            </p:cNvSpPr>
            <p:nvPr/>
          </p:nvSpPr>
          <p:spPr bwMode="auto">
            <a:xfrm>
              <a:off x="3032" y="3234"/>
              <a:ext cx="3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30,105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1" name="Rectangle 378"/>
            <p:cNvSpPr>
              <a:spLocks noChangeArrowheads="1"/>
            </p:cNvSpPr>
            <p:nvPr/>
          </p:nvSpPr>
          <p:spPr bwMode="auto">
            <a:xfrm>
              <a:off x="3474" y="3234"/>
              <a:ext cx="25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86,7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2" name="Rectangle 379"/>
            <p:cNvSpPr>
              <a:spLocks noChangeArrowheads="1"/>
            </p:cNvSpPr>
            <p:nvPr/>
          </p:nvSpPr>
          <p:spPr bwMode="auto">
            <a:xfrm>
              <a:off x="3032" y="3343"/>
              <a:ext cx="38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29,380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3" name="Rectangle 380"/>
            <p:cNvSpPr>
              <a:spLocks noChangeArrowheads="1"/>
            </p:cNvSpPr>
            <p:nvPr/>
          </p:nvSpPr>
          <p:spPr bwMode="auto">
            <a:xfrm>
              <a:off x="3474" y="3343"/>
              <a:ext cx="26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87,3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4" name="Rectangle 381"/>
            <p:cNvSpPr>
              <a:spLocks noChangeArrowheads="1"/>
            </p:cNvSpPr>
            <p:nvPr/>
          </p:nvSpPr>
          <p:spPr bwMode="auto">
            <a:xfrm>
              <a:off x="3032" y="3452"/>
              <a:ext cx="3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29,551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5" name="Rectangle 382"/>
            <p:cNvSpPr>
              <a:spLocks noChangeArrowheads="1"/>
            </p:cNvSpPr>
            <p:nvPr/>
          </p:nvSpPr>
          <p:spPr bwMode="auto">
            <a:xfrm>
              <a:off x="3474" y="3452"/>
              <a:ext cx="25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88,4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6" name="Rectangle 383"/>
            <p:cNvSpPr>
              <a:spLocks noChangeArrowheads="1"/>
            </p:cNvSpPr>
            <p:nvPr/>
          </p:nvSpPr>
          <p:spPr bwMode="auto">
            <a:xfrm>
              <a:off x="3032" y="3562"/>
              <a:ext cx="3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30,640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7" name="Rectangle 384"/>
            <p:cNvSpPr>
              <a:spLocks noChangeArrowheads="1"/>
            </p:cNvSpPr>
            <p:nvPr/>
          </p:nvSpPr>
          <p:spPr bwMode="auto">
            <a:xfrm>
              <a:off x="3474" y="3562"/>
              <a:ext cx="25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89,6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8" name="Rectangle 385"/>
            <p:cNvSpPr>
              <a:spLocks noChangeArrowheads="1"/>
            </p:cNvSpPr>
            <p:nvPr/>
          </p:nvSpPr>
          <p:spPr bwMode="auto">
            <a:xfrm>
              <a:off x="3032" y="3671"/>
              <a:ext cx="3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30,852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9" name="Rectangle 386"/>
            <p:cNvSpPr>
              <a:spLocks noChangeArrowheads="1"/>
            </p:cNvSpPr>
            <p:nvPr/>
          </p:nvSpPr>
          <p:spPr bwMode="auto">
            <a:xfrm>
              <a:off x="3474" y="3671"/>
              <a:ext cx="25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90,8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0" name="Rectangle 387"/>
            <p:cNvSpPr>
              <a:spLocks noChangeArrowheads="1"/>
            </p:cNvSpPr>
            <p:nvPr/>
          </p:nvSpPr>
          <p:spPr bwMode="auto">
            <a:xfrm>
              <a:off x="3474" y="3780"/>
              <a:ext cx="25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92,1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1" name="Rectangle 388"/>
            <p:cNvSpPr>
              <a:spLocks noChangeArrowheads="1"/>
            </p:cNvSpPr>
            <p:nvPr/>
          </p:nvSpPr>
          <p:spPr bwMode="auto">
            <a:xfrm>
              <a:off x="2532" y="720"/>
              <a:ext cx="77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Виробнича статистика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2" name="Rectangle 389"/>
            <p:cNvSpPr>
              <a:spLocks noChangeArrowheads="1"/>
            </p:cNvSpPr>
            <p:nvPr/>
          </p:nvSpPr>
          <p:spPr bwMode="auto">
            <a:xfrm>
              <a:off x="2275" y="709"/>
              <a:ext cx="7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Line 390"/>
            <p:cNvSpPr>
              <a:spLocks noChangeShapeType="1"/>
            </p:cNvSpPr>
            <p:nvPr/>
          </p:nvSpPr>
          <p:spPr bwMode="auto">
            <a:xfrm>
              <a:off x="2282" y="709"/>
              <a:ext cx="139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Rectangle 391"/>
            <p:cNvSpPr>
              <a:spLocks noChangeArrowheads="1"/>
            </p:cNvSpPr>
            <p:nvPr/>
          </p:nvSpPr>
          <p:spPr bwMode="auto">
            <a:xfrm>
              <a:off x="2282" y="709"/>
              <a:ext cx="1392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Rectangle 392"/>
            <p:cNvSpPr>
              <a:spLocks noChangeArrowheads="1"/>
            </p:cNvSpPr>
            <p:nvPr/>
          </p:nvSpPr>
          <p:spPr bwMode="auto">
            <a:xfrm>
              <a:off x="3667" y="709"/>
              <a:ext cx="7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Rectangle 393"/>
            <p:cNvSpPr>
              <a:spLocks noChangeArrowheads="1"/>
            </p:cNvSpPr>
            <p:nvPr/>
          </p:nvSpPr>
          <p:spPr bwMode="auto">
            <a:xfrm>
              <a:off x="3324" y="709"/>
              <a:ext cx="7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Line 394"/>
            <p:cNvSpPr>
              <a:spLocks noChangeShapeType="1"/>
            </p:cNvSpPr>
            <p:nvPr/>
          </p:nvSpPr>
          <p:spPr bwMode="auto">
            <a:xfrm>
              <a:off x="2282" y="818"/>
              <a:ext cx="1385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Rectangle 395"/>
            <p:cNvSpPr>
              <a:spLocks noChangeArrowheads="1"/>
            </p:cNvSpPr>
            <p:nvPr/>
          </p:nvSpPr>
          <p:spPr bwMode="auto">
            <a:xfrm>
              <a:off x="2282" y="818"/>
              <a:ext cx="138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Line 396"/>
            <p:cNvSpPr>
              <a:spLocks noChangeShapeType="1"/>
            </p:cNvSpPr>
            <p:nvPr/>
          </p:nvSpPr>
          <p:spPr bwMode="auto">
            <a:xfrm>
              <a:off x="2282" y="928"/>
              <a:ext cx="1385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Rectangle 397"/>
            <p:cNvSpPr>
              <a:spLocks noChangeArrowheads="1"/>
            </p:cNvSpPr>
            <p:nvPr/>
          </p:nvSpPr>
          <p:spPr bwMode="auto">
            <a:xfrm>
              <a:off x="2282" y="928"/>
              <a:ext cx="138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Line 398"/>
            <p:cNvSpPr>
              <a:spLocks noChangeShapeType="1"/>
            </p:cNvSpPr>
            <p:nvPr/>
          </p:nvSpPr>
          <p:spPr bwMode="auto">
            <a:xfrm>
              <a:off x="3324" y="824"/>
              <a:ext cx="0" cy="213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Rectangle 399"/>
            <p:cNvSpPr>
              <a:spLocks noChangeArrowheads="1"/>
            </p:cNvSpPr>
            <p:nvPr/>
          </p:nvSpPr>
          <p:spPr bwMode="auto">
            <a:xfrm>
              <a:off x="3324" y="824"/>
              <a:ext cx="7" cy="21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Line 400"/>
            <p:cNvSpPr>
              <a:spLocks noChangeShapeType="1"/>
            </p:cNvSpPr>
            <p:nvPr/>
          </p:nvSpPr>
          <p:spPr bwMode="auto">
            <a:xfrm>
              <a:off x="2282" y="1037"/>
              <a:ext cx="139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Rectangle 401"/>
            <p:cNvSpPr>
              <a:spLocks noChangeArrowheads="1"/>
            </p:cNvSpPr>
            <p:nvPr/>
          </p:nvSpPr>
          <p:spPr bwMode="auto">
            <a:xfrm>
              <a:off x="2282" y="1037"/>
              <a:ext cx="1392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Line 402"/>
            <p:cNvSpPr>
              <a:spLocks noChangeShapeType="1"/>
            </p:cNvSpPr>
            <p:nvPr/>
          </p:nvSpPr>
          <p:spPr bwMode="auto">
            <a:xfrm>
              <a:off x="2282" y="1365"/>
              <a:ext cx="1042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Rectangle 403"/>
            <p:cNvSpPr>
              <a:spLocks noChangeArrowheads="1"/>
            </p:cNvSpPr>
            <p:nvPr/>
          </p:nvSpPr>
          <p:spPr bwMode="auto">
            <a:xfrm>
              <a:off x="2282" y="1365"/>
              <a:ext cx="1042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Line 404"/>
            <p:cNvSpPr>
              <a:spLocks noChangeShapeType="1"/>
            </p:cNvSpPr>
            <p:nvPr/>
          </p:nvSpPr>
          <p:spPr bwMode="auto">
            <a:xfrm>
              <a:off x="2282" y="1474"/>
              <a:ext cx="1042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Rectangle 405"/>
            <p:cNvSpPr>
              <a:spLocks noChangeArrowheads="1"/>
            </p:cNvSpPr>
            <p:nvPr/>
          </p:nvSpPr>
          <p:spPr bwMode="auto">
            <a:xfrm>
              <a:off x="2282" y="1474"/>
              <a:ext cx="1042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Line 406"/>
            <p:cNvSpPr>
              <a:spLocks noChangeShapeType="1"/>
            </p:cNvSpPr>
            <p:nvPr/>
          </p:nvSpPr>
          <p:spPr bwMode="auto">
            <a:xfrm>
              <a:off x="2282" y="1583"/>
              <a:ext cx="1042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Rectangle 407"/>
            <p:cNvSpPr>
              <a:spLocks noChangeArrowheads="1"/>
            </p:cNvSpPr>
            <p:nvPr/>
          </p:nvSpPr>
          <p:spPr bwMode="auto">
            <a:xfrm>
              <a:off x="2282" y="1583"/>
              <a:ext cx="1042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Line 408"/>
            <p:cNvSpPr>
              <a:spLocks noChangeShapeType="1"/>
            </p:cNvSpPr>
            <p:nvPr/>
          </p:nvSpPr>
          <p:spPr bwMode="auto">
            <a:xfrm>
              <a:off x="2282" y="1693"/>
              <a:ext cx="1042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Rectangle 409"/>
            <p:cNvSpPr>
              <a:spLocks noChangeArrowheads="1"/>
            </p:cNvSpPr>
            <p:nvPr/>
          </p:nvSpPr>
          <p:spPr bwMode="auto">
            <a:xfrm>
              <a:off x="2282" y="1693"/>
              <a:ext cx="1042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Line 410"/>
            <p:cNvSpPr>
              <a:spLocks noChangeShapeType="1"/>
            </p:cNvSpPr>
            <p:nvPr/>
          </p:nvSpPr>
          <p:spPr bwMode="auto">
            <a:xfrm>
              <a:off x="2282" y="1802"/>
              <a:ext cx="1042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Rectangle 411"/>
            <p:cNvSpPr>
              <a:spLocks noChangeArrowheads="1"/>
            </p:cNvSpPr>
            <p:nvPr/>
          </p:nvSpPr>
          <p:spPr bwMode="auto">
            <a:xfrm>
              <a:off x="2282" y="1802"/>
              <a:ext cx="1042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Line 412"/>
            <p:cNvSpPr>
              <a:spLocks noChangeShapeType="1"/>
            </p:cNvSpPr>
            <p:nvPr/>
          </p:nvSpPr>
          <p:spPr bwMode="auto">
            <a:xfrm>
              <a:off x="2282" y="2130"/>
              <a:ext cx="1042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Rectangle 413"/>
            <p:cNvSpPr>
              <a:spLocks noChangeArrowheads="1"/>
            </p:cNvSpPr>
            <p:nvPr/>
          </p:nvSpPr>
          <p:spPr bwMode="auto">
            <a:xfrm>
              <a:off x="2282" y="2130"/>
              <a:ext cx="1042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Line 414"/>
            <p:cNvSpPr>
              <a:spLocks noChangeShapeType="1"/>
            </p:cNvSpPr>
            <p:nvPr/>
          </p:nvSpPr>
          <p:spPr bwMode="auto">
            <a:xfrm>
              <a:off x="2282" y="2458"/>
              <a:ext cx="1042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Rectangle 415"/>
            <p:cNvSpPr>
              <a:spLocks noChangeArrowheads="1"/>
            </p:cNvSpPr>
            <p:nvPr/>
          </p:nvSpPr>
          <p:spPr bwMode="auto">
            <a:xfrm>
              <a:off x="2282" y="2458"/>
              <a:ext cx="1042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Line 416"/>
            <p:cNvSpPr>
              <a:spLocks noChangeShapeType="1"/>
            </p:cNvSpPr>
            <p:nvPr/>
          </p:nvSpPr>
          <p:spPr bwMode="auto">
            <a:xfrm>
              <a:off x="2282" y="2567"/>
              <a:ext cx="1042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Rectangle 417"/>
            <p:cNvSpPr>
              <a:spLocks noChangeArrowheads="1"/>
            </p:cNvSpPr>
            <p:nvPr/>
          </p:nvSpPr>
          <p:spPr bwMode="auto">
            <a:xfrm>
              <a:off x="2282" y="2567"/>
              <a:ext cx="1042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Line 418"/>
            <p:cNvSpPr>
              <a:spLocks noChangeShapeType="1"/>
            </p:cNvSpPr>
            <p:nvPr/>
          </p:nvSpPr>
          <p:spPr bwMode="auto">
            <a:xfrm>
              <a:off x="2282" y="2676"/>
              <a:ext cx="1042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Rectangle 419"/>
            <p:cNvSpPr>
              <a:spLocks noChangeArrowheads="1"/>
            </p:cNvSpPr>
            <p:nvPr/>
          </p:nvSpPr>
          <p:spPr bwMode="auto">
            <a:xfrm>
              <a:off x="2282" y="2676"/>
              <a:ext cx="1042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Line 420"/>
            <p:cNvSpPr>
              <a:spLocks noChangeShapeType="1"/>
            </p:cNvSpPr>
            <p:nvPr/>
          </p:nvSpPr>
          <p:spPr bwMode="auto">
            <a:xfrm>
              <a:off x="2282" y="3004"/>
              <a:ext cx="1042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Rectangle 421"/>
            <p:cNvSpPr>
              <a:spLocks noChangeArrowheads="1"/>
            </p:cNvSpPr>
            <p:nvPr/>
          </p:nvSpPr>
          <p:spPr bwMode="auto">
            <a:xfrm>
              <a:off x="2282" y="3004"/>
              <a:ext cx="1042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Line 422"/>
            <p:cNvSpPr>
              <a:spLocks noChangeShapeType="1"/>
            </p:cNvSpPr>
            <p:nvPr/>
          </p:nvSpPr>
          <p:spPr bwMode="auto">
            <a:xfrm>
              <a:off x="2282" y="3113"/>
              <a:ext cx="1042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Rectangle 423"/>
            <p:cNvSpPr>
              <a:spLocks noChangeArrowheads="1"/>
            </p:cNvSpPr>
            <p:nvPr/>
          </p:nvSpPr>
          <p:spPr bwMode="auto">
            <a:xfrm>
              <a:off x="2282" y="3113"/>
              <a:ext cx="1042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Line 424"/>
            <p:cNvSpPr>
              <a:spLocks noChangeShapeType="1"/>
            </p:cNvSpPr>
            <p:nvPr/>
          </p:nvSpPr>
          <p:spPr bwMode="auto">
            <a:xfrm>
              <a:off x="2282" y="3223"/>
              <a:ext cx="1042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Rectangle 425"/>
            <p:cNvSpPr>
              <a:spLocks noChangeArrowheads="1"/>
            </p:cNvSpPr>
            <p:nvPr/>
          </p:nvSpPr>
          <p:spPr bwMode="auto">
            <a:xfrm>
              <a:off x="2282" y="3223"/>
              <a:ext cx="1042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Line 426"/>
            <p:cNvSpPr>
              <a:spLocks noChangeShapeType="1"/>
            </p:cNvSpPr>
            <p:nvPr/>
          </p:nvSpPr>
          <p:spPr bwMode="auto">
            <a:xfrm>
              <a:off x="2282" y="3551"/>
              <a:ext cx="1042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Rectangle 427"/>
            <p:cNvSpPr>
              <a:spLocks noChangeArrowheads="1"/>
            </p:cNvSpPr>
            <p:nvPr/>
          </p:nvSpPr>
          <p:spPr bwMode="auto">
            <a:xfrm>
              <a:off x="2282" y="3551"/>
              <a:ext cx="1042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Line 428"/>
            <p:cNvSpPr>
              <a:spLocks noChangeShapeType="1"/>
            </p:cNvSpPr>
            <p:nvPr/>
          </p:nvSpPr>
          <p:spPr bwMode="auto">
            <a:xfrm>
              <a:off x="2282" y="3660"/>
              <a:ext cx="1042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Rectangle 429"/>
            <p:cNvSpPr>
              <a:spLocks noChangeArrowheads="1"/>
            </p:cNvSpPr>
            <p:nvPr/>
          </p:nvSpPr>
          <p:spPr bwMode="auto">
            <a:xfrm>
              <a:off x="2282" y="3660"/>
              <a:ext cx="1042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Line 430"/>
            <p:cNvSpPr>
              <a:spLocks noChangeShapeType="1"/>
            </p:cNvSpPr>
            <p:nvPr/>
          </p:nvSpPr>
          <p:spPr bwMode="auto">
            <a:xfrm>
              <a:off x="2282" y="3769"/>
              <a:ext cx="1042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Rectangle 431"/>
            <p:cNvSpPr>
              <a:spLocks noChangeArrowheads="1"/>
            </p:cNvSpPr>
            <p:nvPr/>
          </p:nvSpPr>
          <p:spPr bwMode="auto">
            <a:xfrm>
              <a:off x="2282" y="3769"/>
              <a:ext cx="1042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Line 432"/>
            <p:cNvSpPr>
              <a:spLocks noChangeShapeType="1"/>
            </p:cNvSpPr>
            <p:nvPr/>
          </p:nvSpPr>
          <p:spPr bwMode="auto">
            <a:xfrm>
              <a:off x="2275" y="709"/>
              <a:ext cx="0" cy="31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Rectangle 433"/>
            <p:cNvSpPr>
              <a:spLocks noChangeArrowheads="1"/>
            </p:cNvSpPr>
            <p:nvPr/>
          </p:nvSpPr>
          <p:spPr bwMode="auto">
            <a:xfrm>
              <a:off x="2275" y="709"/>
              <a:ext cx="7" cy="31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Line 434"/>
            <p:cNvSpPr>
              <a:spLocks noChangeShapeType="1"/>
            </p:cNvSpPr>
            <p:nvPr/>
          </p:nvSpPr>
          <p:spPr bwMode="auto">
            <a:xfrm>
              <a:off x="2282" y="3878"/>
              <a:ext cx="139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Rectangle 435"/>
            <p:cNvSpPr>
              <a:spLocks noChangeArrowheads="1"/>
            </p:cNvSpPr>
            <p:nvPr/>
          </p:nvSpPr>
          <p:spPr bwMode="auto">
            <a:xfrm>
              <a:off x="2282" y="3878"/>
              <a:ext cx="1392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Line 436"/>
            <p:cNvSpPr>
              <a:spLocks noChangeShapeType="1"/>
            </p:cNvSpPr>
            <p:nvPr/>
          </p:nvSpPr>
          <p:spPr bwMode="auto">
            <a:xfrm>
              <a:off x="3667" y="714"/>
              <a:ext cx="0" cy="31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Rectangle 437"/>
            <p:cNvSpPr>
              <a:spLocks noChangeArrowheads="1"/>
            </p:cNvSpPr>
            <p:nvPr/>
          </p:nvSpPr>
          <p:spPr bwMode="auto">
            <a:xfrm>
              <a:off x="3667" y="714"/>
              <a:ext cx="7" cy="317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Line 438"/>
            <p:cNvSpPr>
              <a:spLocks noChangeShapeType="1"/>
            </p:cNvSpPr>
            <p:nvPr/>
          </p:nvSpPr>
          <p:spPr bwMode="auto">
            <a:xfrm>
              <a:off x="2275" y="388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Rectangle 439"/>
            <p:cNvSpPr>
              <a:spLocks noChangeArrowheads="1"/>
            </p:cNvSpPr>
            <p:nvPr/>
          </p:nvSpPr>
          <p:spPr bwMode="auto">
            <a:xfrm>
              <a:off x="2275" y="3884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Line 440"/>
            <p:cNvSpPr>
              <a:spLocks noChangeShapeType="1"/>
            </p:cNvSpPr>
            <p:nvPr/>
          </p:nvSpPr>
          <p:spPr bwMode="auto">
            <a:xfrm>
              <a:off x="3324" y="388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Rectangle 441"/>
            <p:cNvSpPr>
              <a:spLocks noChangeArrowheads="1"/>
            </p:cNvSpPr>
            <p:nvPr/>
          </p:nvSpPr>
          <p:spPr bwMode="auto">
            <a:xfrm>
              <a:off x="3324" y="3884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Line 442"/>
            <p:cNvSpPr>
              <a:spLocks noChangeShapeType="1"/>
            </p:cNvSpPr>
            <p:nvPr/>
          </p:nvSpPr>
          <p:spPr bwMode="auto">
            <a:xfrm>
              <a:off x="3667" y="388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Rectangle 443"/>
            <p:cNvSpPr>
              <a:spLocks noChangeArrowheads="1"/>
            </p:cNvSpPr>
            <p:nvPr/>
          </p:nvSpPr>
          <p:spPr bwMode="auto">
            <a:xfrm>
              <a:off x="3667" y="3884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Line 444"/>
            <p:cNvSpPr>
              <a:spLocks noChangeShapeType="1"/>
            </p:cNvSpPr>
            <p:nvPr/>
          </p:nvSpPr>
          <p:spPr bwMode="auto">
            <a:xfrm>
              <a:off x="3674" y="70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Rectangle 445"/>
            <p:cNvSpPr>
              <a:spLocks noChangeArrowheads="1"/>
            </p:cNvSpPr>
            <p:nvPr/>
          </p:nvSpPr>
          <p:spPr bwMode="auto">
            <a:xfrm>
              <a:off x="3674" y="709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Line 446"/>
            <p:cNvSpPr>
              <a:spLocks noChangeShapeType="1"/>
            </p:cNvSpPr>
            <p:nvPr/>
          </p:nvSpPr>
          <p:spPr bwMode="auto">
            <a:xfrm>
              <a:off x="3674" y="81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Rectangle 447"/>
            <p:cNvSpPr>
              <a:spLocks noChangeArrowheads="1"/>
            </p:cNvSpPr>
            <p:nvPr/>
          </p:nvSpPr>
          <p:spPr bwMode="auto">
            <a:xfrm>
              <a:off x="3674" y="818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Line 448"/>
            <p:cNvSpPr>
              <a:spLocks noChangeShapeType="1"/>
            </p:cNvSpPr>
            <p:nvPr/>
          </p:nvSpPr>
          <p:spPr bwMode="auto">
            <a:xfrm>
              <a:off x="3674" y="92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Rectangle 449"/>
            <p:cNvSpPr>
              <a:spLocks noChangeArrowheads="1"/>
            </p:cNvSpPr>
            <p:nvPr/>
          </p:nvSpPr>
          <p:spPr bwMode="auto">
            <a:xfrm>
              <a:off x="3674" y="928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Line 450"/>
            <p:cNvSpPr>
              <a:spLocks noChangeShapeType="1"/>
            </p:cNvSpPr>
            <p:nvPr/>
          </p:nvSpPr>
          <p:spPr bwMode="auto">
            <a:xfrm>
              <a:off x="3674" y="103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Rectangle 451"/>
            <p:cNvSpPr>
              <a:spLocks noChangeArrowheads="1"/>
            </p:cNvSpPr>
            <p:nvPr/>
          </p:nvSpPr>
          <p:spPr bwMode="auto">
            <a:xfrm>
              <a:off x="3674" y="1037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Line 452"/>
            <p:cNvSpPr>
              <a:spLocks noChangeShapeType="1"/>
            </p:cNvSpPr>
            <p:nvPr/>
          </p:nvSpPr>
          <p:spPr bwMode="auto">
            <a:xfrm>
              <a:off x="3674" y="114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Rectangle 453"/>
            <p:cNvSpPr>
              <a:spLocks noChangeArrowheads="1"/>
            </p:cNvSpPr>
            <p:nvPr/>
          </p:nvSpPr>
          <p:spPr bwMode="auto">
            <a:xfrm>
              <a:off x="3674" y="1146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Line 454"/>
            <p:cNvSpPr>
              <a:spLocks noChangeShapeType="1"/>
            </p:cNvSpPr>
            <p:nvPr/>
          </p:nvSpPr>
          <p:spPr bwMode="auto">
            <a:xfrm>
              <a:off x="3674" y="1255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Rectangle 455"/>
            <p:cNvSpPr>
              <a:spLocks noChangeArrowheads="1"/>
            </p:cNvSpPr>
            <p:nvPr/>
          </p:nvSpPr>
          <p:spPr bwMode="auto">
            <a:xfrm>
              <a:off x="3674" y="1255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Line 456"/>
            <p:cNvSpPr>
              <a:spLocks noChangeShapeType="1"/>
            </p:cNvSpPr>
            <p:nvPr/>
          </p:nvSpPr>
          <p:spPr bwMode="auto">
            <a:xfrm>
              <a:off x="3674" y="1365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Rectangle 457"/>
            <p:cNvSpPr>
              <a:spLocks noChangeArrowheads="1"/>
            </p:cNvSpPr>
            <p:nvPr/>
          </p:nvSpPr>
          <p:spPr bwMode="auto">
            <a:xfrm>
              <a:off x="3674" y="1365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Line 458"/>
            <p:cNvSpPr>
              <a:spLocks noChangeShapeType="1"/>
            </p:cNvSpPr>
            <p:nvPr/>
          </p:nvSpPr>
          <p:spPr bwMode="auto">
            <a:xfrm>
              <a:off x="3674" y="147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Rectangle 459"/>
            <p:cNvSpPr>
              <a:spLocks noChangeArrowheads="1"/>
            </p:cNvSpPr>
            <p:nvPr/>
          </p:nvSpPr>
          <p:spPr bwMode="auto">
            <a:xfrm>
              <a:off x="3674" y="1474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Line 460"/>
            <p:cNvSpPr>
              <a:spLocks noChangeShapeType="1"/>
            </p:cNvSpPr>
            <p:nvPr/>
          </p:nvSpPr>
          <p:spPr bwMode="auto">
            <a:xfrm>
              <a:off x="3674" y="1583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Rectangle 461"/>
            <p:cNvSpPr>
              <a:spLocks noChangeArrowheads="1"/>
            </p:cNvSpPr>
            <p:nvPr/>
          </p:nvSpPr>
          <p:spPr bwMode="auto">
            <a:xfrm>
              <a:off x="3674" y="1583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Line 462"/>
            <p:cNvSpPr>
              <a:spLocks noChangeShapeType="1"/>
            </p:cNvSpPr>
            <p:nvPr/>
          </p:nvSpPr>
          <p:spPr bwMode="auto">
            <a:xfrm>
              <a:off x="3674" y="1693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Rectangle 463"/>
            <p:cNvSpPr>
              <a:spLocks noChangeArrowheads="1"/>
            </p:cNvSpPr>
            <p:nvPr/>
          </p:nvSpPr>
          <p:spPr bwMode="auto">
            <a:xfrm>
              <a:off x="3674" y="1693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Line 464"/>
            <p:cNvSpPr>
              <a:spLocks noChangeShapeType="1"/>
            </p:cNvSpPr>
            <p:nvPr/>
          </p:nvSpPr>
          <p:spPr bwMode="auto">
            <a:xfrm>
              <a:off x="3674" y="180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Rectangle 465"/>
            <p:cNvSpPr>
              <a:spLocks noChangeArrowheads="1"/>
            </p:cNvSpPr>
            <p:nvPr/>
          </p:nvSpPr>
          <p:spPr bwMode="auto">
            <a:xfrm>
              <a:off x="3674" y="1802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Line 466"/>
            <p:cNvSpPr>
              <a:spLocks noChangeShapeType="1"/>
            </p:cNvSpPr>
            <p:nvPr/>
          </p:nvSpPr>
          <p:spPr bwMode="auto">
            <a:xfrm>
              <a:off x="3674" y="191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Rectangle 467"/>
            <p:cNvSpPr>
              <a:spLocks noChangeArrowheads="1"/>
            </p:cNvSpPr>
            <p:nvPr/>
          </p:nvSpPr>
          <p:spPr bwMode="auto">
            <a:xfrm>
              <a:off x="3674" y="1911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Line 468"/>
            <p:cNvSpPr>
              <a:spLocks noChangeShapeType="1"/>
            </p:cNvSpPr>
            <p:nvPr/>
          </p:nvSpPr>
          <p:spPr bwMode="auto">
            <a:xfrm>
              <a:off x="3674" y="202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Rectangle 469"/>
            <p:cNvSpPr>
              <a:spLocks noChangeArrowheads="1"/>
            </p:cNvSpPr>
            <p:nvPr/>
          </p:nvSpPr>
          <p:spPr bwMode="auto">
            <a:xfrm>
              <a:off x="3674" y="2021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Line 470"/>
            <p:cNvSpPr>
              <a:spLocks noChangeShapeType="1"/>
            </p:cNvSpPr>
            <p:nvPr/>
          </p:nvSpPr>
          <p:spPr bwMode="auto">
            <a:xfrm>
              <a:off x="3674" y="213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Rectangle 471"/>
            <p:cNvSpPr>
              <a:spLocks noChangeArrowheads="1"/>
            </p:cNvSpPr>
            <p:nvPr/>
          </p:nvSpPr>
          <p:spPr bwMode="auto">
            <a:xfrm>
              <a:off x="3674" y="2130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Line 472"/>
            <p:cNvSpPr>
              <a:spLocks noChangeShapeType="1"/>
            </p:cNvSpPr>
            <p:nvPr/>
          </p:nvSpPr>
          <p:spPr bwMode="auto">
            <a:xfrm>
              <a:off x="3674" y="223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Rectangle 473"/>
            <p:cNvSpPr>
              <a:spLocks noChangeArrowheads="1"/>
            </p:cNvSpPr>
            <p:nvPr/>
          </p:nvSpPr>
          <p:spPr bwMode="auto">
            <a:xfrm>
              <a:off x="3674" y="2239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Line 474"/>
            <p:cNvSpPr>
              <a:spLocks noChangeShapeType="1"/>
            </p:cNvSpPr>
            <p:nvPr/>
          </p:nvSpPr>
          <p:spPr bwMode="auto">
            <a:xfrm>
              <a:off x="3674" y="234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Rectangle 475"/>
            <p:cNvSpPr>
              <a:spLocks noChangeArrowheads="1"/>
            </p:cNvSpPr>
            <p:nvPr/>
          </p:nvSpPr>
          <p:spPr bwMode="auto">
            <a:xfrm>
              <a:off x="3674" y="2348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Line 476"/>
            <p:cNvSpPr>
              <a:spLocks noChangeShapeType="1"/>
            </p:cNvSpPr>
            <p:nvPr/>
          </p:nvSpPr>
          <p:spPr bwMode="auto">
            <a:xfrm>
              <a:off x="3674" y="245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Rectangle 477"/>
            <p:cNvSpPr>
              <a:spLocks noChangeArrowheads="1"/>
            </p:cNvSpPr>
            <p:nvPr/>
          </p:nvSpPr>
          <p:spPr bwMode="auto">
            <a:xfrm>
              <a:off x="3674" y="2458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Line 478"/>
            <p:cNvSpPr>
              <a:spLocks noChangeShapeType="1"/>
            </p:cNvSpPr>
            <p:nvPr/>
          </p:nvSpPr>
          <p:spPr bwMode="auto">
            <a:xfrm>
              <a:off x="3674" y="256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Rectangle 479"/>
            <p:cNvSpPr>
              <a:spLocks noChangeArrowheads="1"/>
            </p:cNvSpPr>
            <p:nvPr/>
          </p:nvSpPr>
          <p:spPr bwMode="auto">
            <a:xfrm>
              <a:off x="3674" y="2567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Line 480"/>
            <p:cNvSpPr>
              <a:spLocks noChangeShapeType="1"/>
            </p:cNvSpPr>
            <p:nvPr/>
          </p:nvSpPr>
          <p:spPr bwMode="auto">
            <a:xfrm>
              <a:off x="3674" y="267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Rectangle 481"/>
            <p:cNvSpPr>
              <a:spLocks noChangeArrowheads="1"/>
            </p:cNvSpPr>
            <p:nvPr/>
          </p:nvSpPr>
          <p:spPr bwMode="auto">
            <a:xfrm>
              <a:off x="3674" y="2676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Line 482"/>
            <p:cNvSpPr>
              <a:spLocks noChangeShapeType="1"/>
            </p:cNvSpPr>
            <p:nvPr/>
          </p:nvSpPr>
          <p:spPr bwMode="auto">
            <a:xfrm>
              <a:off x="3674" y="278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Rectangle 483"/>
            <p:cNvSpPr>
              <a:spLocks noChangeArrowheads="1"/>
            </p:cNvSpPr>
            <p:nvPr/>
          </p:nvSpPr>
          <p:spPr bwMode="auto">
            <a:xfrm>
              <a:off x="3674" y="2786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Line 484"/>
            <p:cNvSpPr>
              <a:spLocks noChangeShapeType="1"/>
            </p:cNvSpPr>
            <p:nvPr/>
          </p:nvSpPr>
          <p:spPr bwMode="auto">
            <a:xfrm>
              <a:off x="3674" y="2895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Rectangle 485"/>
            <p:cNvSpPr>
              <a:spLocks noChangeArrowheads="1"/>
            </p:cNvSpPr>
            <p:nvPr/>
          </p:nvSpPr>
          <p:spPr bwMode="auto">
            <a:xfrm>
              <a:off x="3674" y="2895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Line 486"/>
            <p:cNvSpPr>
              <a:spLocks noChangeShapeType="1"/>
            </p:cNvSpPr>
            <p:nvPr/>
          </p:nvSpPr>
          <p:spPr bwMode="auto">
            <a:xfrm>
              <a:off x="3674" y="300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Rectangle 487"/>
            <p:cNvSpPr>
              <a:spLocks noChangeArrowheads="1"/>
            </p:cNvSpPr>
            <p:nvPr/>
          </p:nvSpPr>
          <p:spPr bwMode="auto">
            <a:xfrm>
              <a:off x="3674" y="3004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Line 488"/>
            <p:cNvSpPr>
              <a:spLocks noChangeShapeType="1"/>
            </p:cNvSpPr>
            <p:nvPr/>
          </p:nvSpPr>
          <p:spPr bwMode="auto">
            <a:xfrm>
              <a:off x="3674" y="3113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Rectangle 489"/>
            <p:cNvSpPr>
              <a:spLocks noChangeArrowheads="1"/>
            </p:cNvSpPr>
            <p:nvPr/>
          </p:nvSpPr>
          <p:spPr bwMode="auto">
            <a:xfrm>
              <a:off x="3674" y="3113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Line 490"/>
            <p:cNvSpPr>
              <a:spLocks noChangeShapeType="1"/>
            </p:cNvSpPr>
            <p:nvPr/>
          </p:nvSpPr>
          <p:spPr bwMode="auto">
            <a:xfrm>
              <a:off x="3674" y="3223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Rectangle 491"/>
            <p:cNvSpPr>
              <a:spLocks noChangeArrowheads="1"/>
            </p:cNvSpPr>
            <p:nvPr/>
          </p:nvSpPr>
          <p:spPr bwMode="auto">
            <a:xfrm>
              <a:off x="3674" y="3223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Line 492"/>
            <p:cNvSpPr>
              <a:spLocks noChangeShapeType="1"/>
            </p:cNvSpPr>
            <p:nvPr/>
          </p:nvSpPr>
          <p:spPr bwMode="auto">
            <a:xfrm>
              <a:off x="3674" y="333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Rectangle 493"/>
            <p:cNvSpPr>
              <a:spLocks noChangeArrowheads="1"/>
            </p:cNvSpPr>
            <p:nvPr/>
          </p:nvSpPr>
          <p:spPr bwMode="auto">
            <a:xfrm>
              <a:off x="3674" y="3332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Line 494"/>
            <p:cNvSpPr>
              <a:spLocks noChangeShapeType="1"/>
            </p:cNvSpPr>
            <p:nvPr/>
          </p:nvSpPr>
          <p:spPr bwMode="auto">
            <a:xfrm>
              <a:off x="3674" y="344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Rectangle 495"/>
            <p:cNvSpPr>
              <a:spLocks noChangeArrowheads="1"/>
            </p:cNvSpPr>
            <p:nvPr/>
          </p:nvSpPr>
          <p:spPr bwMode="auto">
            <a:xfrm>
              <a:off x="3674" y="3441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Line 496"/>
            <p:cNvSpPr>
              <a:spLocks noChangeShapeType="1"/>
            </p:cNvSpPr>
            <p:nvPr/>
          </p:nvSpPr>
          <p:spPr bwMode="auto">
            <a:xfrm>
              <a:off x="3674" y="355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Rectangle 497"/>
            <p:cNvSpPr>
              <a:spLocks noChangeArrowheads="1"/>
            </p:cNvSpPr>
            <p:nvPr/>
          </p:nvSpPr>
          <p:spPr bwMode="auto">
            <a:xfrm>
              <a:off x="3674" y="3551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Line 498"/>
            <p:cNvSpPr>
              <a:spLocks noChangeShapeType="1"/>
            </p:cNvSpPr>
            <p:nvPr/>
          </p:nvSpPr>
          <p:spPr bwMode="auto">
            <a:xfrm>
              <a:off x="3674" y="366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Rectangle 499"/>
            <p:cNvSpPr>
              <a:spLocks noChangeArrowheads="1"/>
            </p:cNvSpPr>
            <p:nvPr/>
          </p:nvSpPr>
          <p:spPr bwMode="auto">
            <a:xfrm>
              <a:off x="3674" y="3660"/>
              <a:ext cx="7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Line 500"/>
            <p:cNvSpPr>
              <a:spLocks noChangeShapeType="1"/>
            </p:cNvSpPr>
            <p:nvPr/>
          </p:nvSpPr>
          <p:spPr bwMode="auto">
            <a:xfrm>
              <a:off x="3674" y="376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Rectangle 501"/>
            <p:cNvSpPr>
              <a:spLocks noChangeArrowheads="1"/>
            </p:cNvSpPr>
            <p:nvPr/>
          </p:nvSpPr>
          <p:spPr bwMode="auto">
            <a:xfrm>
              <a:off x="3674" y="3769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Line 502"/>
            <p:cNvSpPr>
              <a:spLocks noChangeShapeType="1"/>
            </p:cNvSpPr>
            <p:nvPr/>
          </p:nvSpPr>
          <p:spPr bwMode="auto">
            <a:xfrm>
              <a:off x="3674" y="387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Rectangle 503"/>
            <p:cNvSpPr>
              <a:spLocks noChangeArrowheads="1"/>
            </p:cNvSpPr>
            <p:nvPr/>
          </p:nvSpPr>
          <p:spPr bwMode="auto">
            <a:xfrm>
              <a:off x="3674" y="3878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590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ünen blau">
  <a:themeElements>
    <a:clrScheme name="THÜNEN Primärfarben">
      <a:dk1>
        <a:sysClr val="windowText" lastClr="000000"/>
      </a:dk1>
      <a:lt1>
        <a:sysClr val="window" lastClr="FFFFFF"/>
      </a:lt1>
      <a:dk2>
        <a:srgbClr val="37464B"/>
      </a:dk2>
      <a:lt2>
        <a:srgbClr val="FFFFFF"/>
      </a:lt2>
      <a:accent1>
        <a:srgbClr val="37464B"/>
      </a:accent1>
      <a:accent2>
        <a:srgbClr val="008CD2"/>
      </a:accent2>
      <a:accent3>
        <a:srgbClr val="00A0FF"/>
      </a:accent3>
      <a:accent4>
        <a:srgbClr val="00AAAA"/>
      </a:accent4>
      <a:accent5>
        <a:srgbClr val="00AA82"/>
      </a:accent5>
      <a:accent6>
        <a:srgbClr val="78BE1E"/>
      </a:accent6>
      <a:hlink>
        <a:srgbClr val="0000FF"/>
      </a:hlink>
      <a:folHlink>
        <a:srgbClr val="800080"/>
      </a:folHlink>
    </a:clrScheme>
    <a:fontScheme name="Thüne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marL="0">
          <a:lnSpc>
            <a:spcPts val="2400"/>
          </a:lnSpc>
          <a:spcAft>
            <a:spcPts val="1200"/>
          </a:spcAft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ünen grün">
  <a:themeElements>
    <a:clrScheme name="THÜNEN Primärfarben">
      <a:dk1>
        <a:sysClr val="windowText" lastClr="000000"/>
      </a:dk1>
      <a:lt1>
        <a:sysClr val="window" lastClr="FFFFFF"/>
      </a:lt1>
      <a:dk2>
        <a:srgbClr val="37464B"/>
      </a:dk2>
      <a:lt2>
        <a:srgbClr val="FFFFFF"/>
      </a:lt2>
      <a:accent1>
        <a:srgbClr val="37464B"/>
      </a:accent1>
      <a:accent2>
        <a:srgbClr val="008CD2"/>
      </a:accent2>
      <a:accent3>
        <a:srgbClr val="00A0FF"/>
      </a:accent3>
      <a:accent4>
        <a:srgbClr val="00AAAA"/>
      </a:accent4>
      <a:accent5>
        <a:srgbClr val="00AA82"/>
      </a:accent5>
      <a:accent6>
        <a:srgbClr val="78BE1E"/>
      </a:accent6>
      <a:hlink>
        <a:srgbClr val="0000FF"/>
      </a:hlink>
      <a:folHlink>
        <a:srgbClr val="800080"/>
      </a:folHlink>
    </a:clrScheme>
    <a:fontScheme name="Thüne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ünen blaugrün">
  <a:themeElements>
    <a:clrScheme name="THÜNEN Primärfarben">
      <a:dk1>
        <a:sysClr val="windowText" lastClr="000000"/>
      </a:dk1>
      <a:lt1>
        <a:sysClr val="window" lastClr="FFFFFF"/>
      </a:lt1>
      <a:dk2>
        <a:srgbClr val="37464B"/>
      </a:dk2>
      <a:lt2>
        <a:srgbClr val="FFFFFF"/>
      </a:lt2>
      <a:accent1>
        <a:srgbClr val="37464B"/>
      </a:accent1>
      <a:accent2>
        <a:srgbClr val="008CD2"/>
      </a:accent2>
      <a:accent3>
        <a:srgbClr val="00A0FF"/>
      </a:accent3>
      <a:accent4>
        <a:srgbClr val="00AAAA"/>
      </a:accent4>
      <a:accent5>
        <a:srgbClr val="00AA82"/>
      </a:accent5>
      <a:accent6>
        <a:srgbClr val="78BE1E"/>
      </a:accent6>
      <a:hlink>
        <a:srgbClr val="0000FF"/>
      </a:hlink>
      <a:folHlink>
        <a:srgbClr val="800080"/>
      </a:folHlink>
    </a:clrScheme>
    <a:fontScheme name="Thüne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ünen rot">
  <a:themeElements>
    <a:clrScheme name="THÜNEN Sekundärfarben">
      <a:dk1>
        <a:sysClr val="windowText" lastClr="000000"/>
      </a:dk1>
      <a:lt1>
        <a:sysClr val="window" lastClr="FFFFFF"/>
      </a:lt1>
      <a:dk2>
        <a:srgbClr val="37464B"/>
      </a:dk2>
      <a:lt2>
        <a:srgbClr val="FFFFFF"/>
      </a:lt2>
      <a:accent1>
        <a:srgbClr val="37464B"/>
      </a:accent1>
      <a:accent2>
        <a:srgbClr val="4B3228"/>
      </a:accent2>
      <a:accent3>
        <a:srgbClr val="AF0A19"/>
      </a:accent3>
      <a:accent4>
        <a:srgbClr val="E10019"/>
      </a:accent4>
      <a:accent5>
        <a:srgbClr val="E17D00"/>
      </a:accent5>
      <a:accent6>
        <a:srgbClr val="78BE1E"/>
      </a:accent6>
      <a:hlink>
        <a:srgbClr val="0000FF"/>
      </a:hlink>
      <a:folHlink>
        <a:srgbClr val="800080"/>
      </a:folHlink>
    </a:clrScheme>
    <a:fontScheme name="Thüne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Thünen blau">
  <a:themeElements>
    <a:clrScheme name="THÜNEN Primärfarben">
      <a:dk1>
        <a:sysClr val="windowText" lastClr="000000"/>
      </a:dk1>
      <a:lt1>
        <a:sysClr val="window" lastClr="FFFFFF"/>
      </a:lt1>
      <a:dk2>
        <a:srgbClr val="37464B"/>
      </a:dk2>
      <a:lt2>
        <a:srgbClr val="FFFFFF"/>
      </a:lt2>
      <a:accent1>
        <a:srgbClr val="37464B"/>
      </a:accent1>
      <a:accent2>
        <a:srgbClr val="008CD2"/>
      </a:accent2>
      <a:accent3>
        <a:srgbClr val="00A0FF"/>
      </a:accent3>
      <a:accent4>
        <a:srgbClr val="00AAAA"/>
      </a:accent4>
      <a:accent5>
        <a:srgbClr val="00AA82"/>
      </a:accent5>
      <a:accent6>
        <a:srgbClr val="78BE1E"/>
      </a:accent6>
      <a:hlink>
        <a:srgbClr val="0000FF"/>
      </a:hlink>
      <a:folHlink>
        <a:srgbClr val="800080"/>
      </a:folHlink>
    </a:clrScheme>
    <a:fontScheme name="Thüne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marL="0">
          <a:lnSpc>
            <a:spcPts val="2400"/>
          </a:lnSpc>
          <a:spcAft>
            <a:spcPts val="1200"/>
          </a:spcAft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1663</Words>
  <Application>Microsoft Office PowerPoint</Application>
  <PresentationFormat>On-screen Show (4:3)</PresentationFormat>
  <Paragraphs>818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Cambria Math</vt:lpstr>
      <vt:lpstr>Symbol</vt:lpstr>
      <vt:lpstr>Times New Roman</vt:lpstr>
      <vt:lpstr>Wingdings</vt:lpstr>
      <vt:lpstr>Thünen blau</vt:lpstr>
      <vt:lpstr>Thünen grün</vt:lpstr>
      <vt:lpstr>Thünen blaugrün</vt:lpstr>
      <vt:lpstr>Thünen rot</vt:lpstr>
      <vt:lpstr>1_Thünen blau</vt:lpstr>
      <vt:lpstr>Приклад застосування моніторингу сировинної деревини: перерахунок заготівлі деревини з огляду на використання  Тюнен- зворотній розрахунок заготівлі</vt:lpstr>
      <vt:lpstr>Підґрунтя</vt:lpstr>
      <vt:lpstr>Підґрунтя</vt:lpstr>
      <vt:lpstr>Метод</vt:lpstr>
      <vt:lpstr>Метод</vt:lpstr>
      <vt:lpstr>Метод</vt:lpstr>
      <vt:lpstr>Метод</vt:lpstr>
      <vt:lpstr>Метод</vt:lpstr>
      <vt:lpstr>Метод</vt:lpstr>
      <vt:lpstr>Метод</vt:lpstr>
      <vt:lpstr>Метод</vt:lpstr>
      <vt:lpstr>Метод</vt:lpstr>
      <vt:lpstr>Метод</vt:lpstr>
      <vt:lpstr>Метод</vt:lpstr>
      <vt:lpstr>Метод</vt:lpstr>
      <vt:lpstr>Результати</vt:lpstr>
      <vt:lpstr>Результати</vt:lpstr>
      <vt:lpstr>Результати</vt:lpstr>
      <vt:lpstr>Висновок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Thünen</dc:title>
  <dc:creator>Holger Weimar</dc:creator>
  <cp:lastModifiedBy>APD</cp:lastModifiedBy>
  <cp:revision>2342</cp:revision>
  <cp:lastPrinted>2018-11-22T15:24:05Z</cp:lastPrinted>
  <dcterms:created xsi:type="dcterms:W3CDTF">2012-08-01T11:27:56Z</dcterms:created>
  <dcterms:modified xsi:type="dcterms:W3CDTF">2019-10-21T08:44:33Z</dcterms:modified>
</cp:coreProperties>
</file>